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755" r:id="rId4"/>
  </p:sldMasterIdLst>
  <p:notesMasterIdLst>
    <p:notesMasterId r:id="rId6"/>
  </p:notesMasterIdLst>
  <p:handoutMasterIdLst>
    <p:handoutMasterId r:id="rId7"/>
  </p:handoutMasterIdLst>
  <p:sldIdLst>
    <p:sldId id="327" r:id="rId5"/>
  </p:sldIdLst>
  <p:sldSz cx="30279975" cy="42808525"/>
  <p:notesSz cx="6794500" cy="9906000"/>
  <p:embeddedFontLst>
    <p:embeddedFont>
      <p:font typeface="Aharoni" panose="02010803020104030203" pitchFamily="2" charset="-79"/>
      <p:bold r:id="rId8"/>
    </p:embeddedFont>
    <p:embeddedFont>
      <p:font typeface="Arial Narrow" panose="020B0604020202020204" pitchFamily="34" charset="0"/>
      <p:regular r:id="rId9"/>
      <p:bold r:id="rId10"/>
      <p:italic r:id="rId11"/>
      <p:boldItalic r:id="rId12"/>
    </p:embeddedFont>
    <p:embeddedFont>
      <p:font typeface="Calibri" panose="020F0502020204030204" pitchFamily="34" charset="0"/>
      <p:regular r:id="rId13"/>
      <p:bold r:id="rId14"/>
      <p:italic r:id="rId15"/>
      <p:boldItalic r:id="rId16"/>
    </p:embeddedFont>
    <p:embeddedFont>
      <p:font typeface="Segoe UI" panose="020B0502040204020203" pitchFamily="34" charset="0"/>
      <p:regular r:id="rId17"/>
      <p:bold r:id="rId18"/>
      <p:italic r:id="rId19"/>
      <p:boldItalic r:id="rId20"/>
    </p:embeddedFont>
  </p:embeddedFont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7200" kern="1200">
        <a:solidFill>
          <a:schemeClr val="tx1"/>
        </a:solidFill>
        <a:latin typeface="Arial" charset="0"/>
        <a:ea typeface="+mn-ea"/>
        <a:cs typeface="+mn-cs"/>
      </a:defRPr>
    </a:lvl1pPr>
    <a:lvl2pPr marL="2350328" algn="l" rtl="0" eaLnBrk="0" fontAlgn="base" hangingPunct="0">
      <a:spcBef>
        <a:spcPct val="0"/>
      </a:spcBef>
      <a:spcAft>
        <a:spcPct val="0"/>
      </a:spcAft>
      <a:defRPr sz="7200" kern="1200">
        <a:solidFill>
          <a:schemeClr val="tx1"/>
        </a:solidFill>
        <a:latin typeface="Arial" charset="0"/>
        <a:ea typeface="+mn-ea"/>
        <a:cs typeface="+mn-cs"/>
      </a:defRPr>
    </a:lvl2pPr>
    <a:lvl3pPr marL="4700656" algn="l" rtl="0" eaLnBrk="0" fontAlgn="base" hangingPunct="0">
      <a:spcBef>
        <a:spcPct val="0"/>
      </a:spcBef>
      <a:spcAft>
        <a:spcPct val="0"/>
      </a:spcAft>
      <a:defRPr sz="7200" kern="1200">
        <a:solidFill>
          <a:schemeClr val="tx1"/>
        </a:solidFill>
        <a:latin typeface="Arial" charset="0"/>
        <a:ea typeface="+mn-ea"/>
        <a:cs typeface="+mn-cs"/>
      </a:defRPr>
    </a:lvl3pPr>
    <a:lvl4pPr marL="7050984" algn="l" rtl="0" eaLnBrk="0" fontAlgn="base" hangingPunct="0">
      <a:spcBef>
        <a:spcPct val="0"/>
      </a:spcBef>
      <a:spcAft>
        <a:spcPct val="0"/>
      </a:spcAft>
      <a:defRPr sz="7200" kern="1200">
        <a:solidFill>
          <a:schemeClr val="tx1"/>
        </a:solidFill>
        <a:latin typeface="Arial" charset="0"/>
        <a:ea typeface="+mn-ea"/>
        <a:cs typeface="+mn-cs"/>
      </a:defRPr>
    </a:lvl4pPr>
    <a:lvl5pPr marL="9401312" algn="l" rtl="0" eaLnBrk="0" fontAlgn="base" hangingPunct="0">
      <a:spcBef>
        <a:spcPct val="0"/>
      </a:spcBef>
      <a:spcAft>
        <a:spcPct val="0"/>
      </a:spcAft>
      <a:defRPr sz="7200" kern="1200">
        <a:solidFill>
          <a:schemeClr val="tx1"/>
        </a:solidFill>
        <a:latin typeface="Arial" charset="0"/>
        <a:ea typeface="+mn-ea"/>
        <a:cs typeface="+mn-cs"/>
      </a:defRPr>
    </a:lvl5pPr>
    <a:lvl6pPr marL="11751640" algn="l" defTabSz="4700656" rtl="0" eaLnBrk="1" latinLnBrk="0" hangingPunct="1">
      <a:defRPr sz="7200" kern="1200">
        <a:solidFill>
          <a:schemeClr val="tx1"/>
        </a:solidFill>
        <a:latin typeface="Arial" charset="0"/>
        <a:ea typeface="+mn-ea"/>
        <a:cs typeface="+mn-cs"/>
      </a:defRPr>
    </a:lvl6pPr>
    <a:lvl7pPr marL="14101968" algn="l" defTabSz="4700656" rtl="0" eaLnBrk="1" latinLnBrk="0" hangingPunct="1">
      <a:defRPr sz="7200" kern="1200">
        <a:solidFill>
          <a:schemeClr val="tx1"/>
        </a:solidFill>
        <a:latin typeface="Arial" charset="0"/>
        <a:ea typeface="+mn-ea"/>
        <a:cs typeface="+mn-cs"/>
      </a:defRPr>
    </a:lvl7pPr>
    <a:lvl8pPr marL="16452296" algn="l" defTabSz="4700656" rtl="0" eaLnBrk="1" latinLnBrk="0" hangingPunct="1">
      <a:defRPr sz="7200" kern="1200">
        <a:solidFill>
          <a:schemeClr val="tx1"/>
        </a:solidFill>
        <a:latin typeface="Arial" charset="0"/>
        <a:ea typeface="+mn-ea"/>
        <a:cs typeface="+mn-cs"/>
      </a:defRPr>
    </a:lvl8pPr>
    <a:lvl9pPr marL="18802624" algn="l" defTabSz="4700656" rtl="0" eaLnBrk="1" latinLnBrk="0" hangingPunct="1">
      <a:defRPr sz="72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guide id="4" orient="horz" pos="18144">
          <p15:clr>
            <a:srgbClr val="A4A3A4"/>
          </p15:clr>
        </p15:guide>
        <p15:guide id="5" orient="horz" pos="13608">
          <p15:clr>
            <a:srgbClr val="A4A3A4"/>
          </p15:clr>
        </p15:guide>
        <p15:guide id="6" pos="9072">
          <p15:clr>
            <a:srgbClr val="A4A3A4"/>
          </p15:clr>
        </p15:guide>
        <p15:guide id="7" orient="horz" pos="2140">
          <p15:clr>
            <a:srgbClr val="A4A3A4"/>
          </p15:clr>
        </p15:guide>
        <p15:guide id="8" orient="horz" pos="1605">
          <p15:clr>
            <a:srgbClr val="A4A3A4"/>
          </p15:clr>
        </p15:guide>
        <p15:guide id="9" orient="horz" pos="17977">
          <p15:clr>
            <a:srgbClr val="A4A3A4"/>
          </p15:clr>
        </p15:guide>
        <p15:guide id="10" orient="horz" pos="13483">
          <p15:clr>
            <a:srgbClr val="A4A3A4"/>
          </p15:clr>
        </p15:guide>
        <p15:guide id="11" pos="3028">
          <p15:clr>
            <a:srgbClr val="A4A3A4"/>
          </p15:clr>
        </p15:guide>
        <p15:guide id="12" pos="9537">
          <p15:clr>
            <a:srgbClr val="A4A3A4"/>
          </p15:clr>
        </p15:guide>
      </p15:sldGuideLst>
    </p:ext>
    <p:ext uri="{2D200454-40CA-4A62-9FC3-DE9A4176ACB9}">
      <p15:notesGuideLst xmlns:p15="http://schemas.microsoft.com/office/powerpoint/2012/main">
        <p15:guide id="1" orient="horz" pos="2141">
          <p15:clr>
            <a:srgbClr val="A4A3A4"/>
          </p15:clr>
        </p15:guide>
        <p15:guide id="2" pos="3126">
          <p15:clr>
            <a:srgbClr val="A4A3A4"/>
          </p15:clr>
        </p15:guide>
        <p15:guide id="3" orient="horz" pos="3120">
          <p15:clr>
            <a:srgbClr val="A4A3A4"/>
          </p15:clr>
        </p15:guide>
        <p15:guide id="4" pos="214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urcanu Catrinel" initials="TC"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AA0B1"/>
    <a:srgbClr val="9ECDD6"/>
    <a:srgbClr val="B8DBE2"/>
    <a:srgbClr val="008080"/>
    <a:srgbClr val="FF9900"/>
    <a:srgbClr val="92D050"/>
    <a:srgbClr val="D76213"/>
    <a:srgbClr val="FF5050"/>
    <a:srgbClr val="007DC3"/>
    <a:srgbClr val="5C81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59" autoAdjust="0"/>
    <p:restoredTop sz="78488" autoAdjust="0"/>
  </p:normalViewPr>
  <p:slideViewPr>
    <p:cSldViewPr snapToGrid="0">
      <p:cViewPr varScale="1">
        <p:scale>
          <a:sx n="18" d="100"/>
          <a:sy n="18" d="100"/>
        </p:scale>
        <p:origin x="2384" y="392"/>
      </p:cViewPr>
      <p:guideLst>
        <p:guide orient="horz" pos="2160"/>
        <p:guide pos="2880"/>
        <p:guide orient="horz" pos="1620"/>
        <p:guide orient="horz" pos="18144"/>
        <p:guide orient="horz" pos="13608"/>
        <p:guide pos="9072"/>
        <p:guide orient="horz" pos="2140"/>
        <p:guide orient="horz" pos="1605"/>
        <p:guide orient="horz" pos="17977"/>
        <p:guide orient="horz" pos="13483"/>
        <p:guide pos="3028"/>
        <p:guide pos="9537"/>
      </p:guideLst>
    </p:cSldViewPr>
  </p:slideViewPr>
  <p:notesTextViewPr>
    <p:cViewPr>
      <p:scale>
        <a:sx n="100" d="100"/>
        <a:sy n="100" d="100"/>
      </p:scale>
      <p:origin x="0" y="0"/>
    </p:cViewPr>
  </p:notesTextViewPr>
  <p:sorterViewPr>
    <p:cViewPr>
      <p:scale>
        <a:sx n="100" d="100"/>
        <a:sy n="100" d="100"/>
      </p:scale>
      <p:origin x="0" y="-1253"/>
    </p:cViewPr>
  </p:sorterViewPr>
  <p:notesViewPr>
    <p:cSldViewPr snapToGrid="0">
      <p:cViewPr varScale="1">
        <p:scale>
          <a:sx n="77" d="100"/>
          <a:sy n="77" d="100"/>
        </p:scale>
        <p:origin x="-1248" y="-108"/>
      </p:cViewPr>
      <p:guideLst>
        <p:guide orient="horz" pos="2141"/>
        <p:guide pos="3126"/>
        <p:guide orient="horz" pos="3120"/>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font" Target="fonts/font11.fntdata"/><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handoutMaster" Target="handoutMasters/handoutMaster1.xml"/><Relationship Id="rId12" Type="http://schemas.openxmlformats.org/officeDocument/2006/relationships/font" Target="fonts/font5.fntdata"/><Relationship Id="rId17" Type="http://schemas.openxmlformats.org/officeDocument/2006/relationships/font" Target="fonts/font10.fntdata"/><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font" Target="fonts/font9.fntdata"/><Relationship Id="rId20" Type="http://schemas.openxmlformats.org/officeDocument/2006/relationships/font" Target="fonts/font13.fntdata"/><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4.fntdata"/><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font" Target="fonts/font8.fntdata"/><Relationship Id="rId23" Type="http://schemas.openxmlformats.org/officeDocument/2006/relationships/viewProps" Target="viewProps.xml"/><Relationship Id="rId10" Type="http://schemas.openxmlformats.org/officeDocument/2006/relationships/font" Target="fonts/font3.fntdata"/><Relationship Id="rId19"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font" Target="fonts/font2.fntdata"/><Relationship Id="rId14" Type="http://schemas.openxmlformats.org/officeDocument/2006/relationships/font" Target="fonts/font7.fntdata"/><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186894" y="9422500"/>
            <a:ext cx="184756"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58" tIns="45678" rIns="91358" bIns="45678">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a:defRPr sz="2400">
                <a:solidFill>
                  <a:schemeClr val="tx1"/>
                </a:solidFill>
                <a:latin typeface="Times New Roman" pitchFamily="18" charset="0"/>
              </a:defRPr>
            </a:lvl3pPr>
            <a:lvl4pPr marL="1373188">
              <a:defRPr sz="2400">
                <a:solidFill>
                  <a:schemeClr val="tx1"/>
                </a:solidFill>
                <a:latin typeface="Times New Roman" pitchFamily="18" charset="0"/>
              </a:defRPr>
            </a:lvl4pPr>
            <a:lvl5pPr marL="1830388">
              <a:defRPr sz="2400">
                <a:solidFill>
                  <a:schemeClr val="tx1"/>
                </a:solidFill>
                <a:latin typeface="Times New Roman" pitchFamily="18" charset="0"/>
              </a:defRPr>
            </a:lvl5pPr>
            <a:lvl6pPr marL="2287588" eaLnBrk="0" fontAlgn="base" hangingPunct="0">
              <a:spcBef>
                <a:spcPct val="0"/>
              </a:spcBef>
              <a:spcAft>
                <a:spcPct val="0"/>
              </a:spcAft>
              <a:defRPr sz="2400">
                <a:solidFill>
                  <a:schemeClr val="tx1"/>
                </a:solidFill>
                <a:latin typeface="Times New Roman" pitchFamily="18" charset="0"/>
              </a:defRPr>
            </a:lvl6pPr>
            <a:lvl7pPr marL="2744788" eaLnBrk="0" fontAlgn="base" hangingPunct="0">
              <a:spcBef>
                <a:spcPct val="0"/>
              </a:spcBef>
              <a:spcAft>
                <a:spcPct val="0"/>
              </a:spcAft>
              <a:defRPr sz="2400">
                <a:solidFill>
                  <a:schemeClr val="tx1"/>
                </a:solidFill>
                <a:latin typeface="Times New Roman" pitchFamily="18" charset="0"/>
              </a:defRPr>
            </a:lvl7pPr>
            <a:lvl8pPr marL="3201988" eaLnBrk="0" fontAlgn="base" hangingPunct="0">
              <a:spcBef>
                <a:spcPct val="0"/>
              </a:spcBef>
              <a:spcAft>
                <a:spcPct val="0"/>
              </a:spcAft>
              <a:defRPr sz="2400">
                <a:solidFill>
                  <a:schemeClr val="tx1"/>
                </a:solidFill>
                <a:latin typeface="Times New Roman" pitchFamily="18" charset="0"/>
              </a:defRPr>
            </a:lvl8pPr>
            <a:lvl9pPr marL="3659188" eaLnBrk="0" fontAlgn="base" hangingPunct="0">
              <a:spcBef>
                <a:spcPct val="0"/>
              </a:spcBef>
              <a:spcAft>
                <a:spcPct val="0"/>
              </a:spcAft>
              <a:defRPr sz="2400">
                <a:solidFill>
                  <a:schemeClr val="tx1"/>
                </a:solidFill>
                <a:latin typeface="Times New Roman" pitchFamily="18" charset="0"/>
              </a:defRPr>
            </a:lvl9pPr>
          </a:lstStyle>
          <a:p>
            <a:pPr>
              <a:defRPr/>
            </a:pPr>
            <a:endParaRPr lang="en-GB" sz="1400">
              <a:latin typeface="Arial" charset="0"/>
            </a:endParaRPr>
          </a:p>
        </p:txBody>
      </p:sp>
    </p:spTree>
    <p:extLst>
      <p:ext uri="{BB962C8B-B14F-4D97-AF65-F5344CB8AC3E}">
        <p14:creationId xmlns:p14="http://schemas.microsoft.com/office/powerpoint/2010/main" val="2579059663"/>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8397" y="4735543"/>
            <a:ext cx="4976620" cy="259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88" tIns="45089" rIns="91788" bIns="45089" numCol="1" anchor="t" anchorCtr="0" compatLnSpc="1">
            <a:prstTxWarp prst="textNoShape">
              <a:avLst/>
            </a:prstTxWarp>
            <a:spAutoFit/>
          </a:bodyPr>
          <a:lstStyle/>
          <a:p>
            <a:pPr lvl="0"/>
            <a:endParaRPr lang="en-GB" noProof="0"/>
          </a:p>
        </p:txBody>
      </p:sp>
      <p:sp>
        <p:nvSpPr>
          <p:cNvPr id="16387" name="Rectangle 3"/>
          <p:cNvSpPr>
            <a:spLocks noGrp="1" noRot="1" noChangeAspect="1" noChangeArrowheads="1" noTextEdit="1"/>
          </p:cNvSpPr>
          <p:nvPr>
            <p:ph type="sldImg" idx="2"/>
          </p:nvPr>
        </p:nvSpPr>
        <p:spPr bwMode="auto">
          <a:xfrm>
            <a:off x="2092325" y="754063"/>
            <a:ext cx="2609850" cy="3692525"/>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 name="Text Box 11"/>
          <p:cNvSpPr txBox="1">
            <a:spLocks noChangeArrowheads="1"/>
          </p:cNvSpPr>
          <p:nvPr/>
        </p:nvSpPr>
        <p:spPr bwMode="auto">
          <a:xfrm>
            <a:off x="0" y="9295262"/>
            <a:ext cx="6794500"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58" tIns="45678" rIns="91358" bIns="45678">
            <a:spAutoFit/>
          </a:bodyPr>
          <a:lstStyle>
            <a:lvl1pPr>
              <a:tabLst>
                <a:tab pos="9331325" algn="r"/>
              </a:tabLst>
              <a:defRPr sz="2400">
                <a:solidFill>
                  <a:schemeClr val="tx1"/>
                </a:solidFill>
                <a:latin typeface="Times New Roman" pitchFamily="18" charset="0"/>
              </a:defRPr>
            </a:lvl1pPr>
            <a:lvl2pPr>
              <a:tabLst>
                <a:tab pos="9331325" algn="r"/>
              </a:tabLst>
              <a:defRPr sz="2400">
                <a:solidFill>
                  <a:schemeClr val="tx1"/>
                </a:solidFill>
                <a:latin typeface="Times New Roman" pitchFamily="18" charset="0"/>
              </a:defRPr>
            </a:lvl2pPr>
            <a:lvl3pPr>
              <a:tabLst>
                <a:tab pos="9331325" algn="r"/>
              </a:tabLst>
              <a:defRPr sz="2400">
                <a:solidFill>
                  <a:schemeClr val="tx1"/>
                </a:solidFill>
                <a:latin typeface="Times New Roman" pitchFamily="18" charset="0"/>
              </a:defRPr>
            </a:lvl3pPr>
            <a:lvl4pPr marL="1373188">
              <a:tabLst>
                <a:tab pos="9331325" algn="r"/>
              </a:tabLst>
              <a:defRPr sz="2400">
                <a:solidFill>
                  <a:schemeClr val="tx1"/>
                </a:solidFill>
                <a:latin typeface="Times New Roman" pitchFamily="18" charset="0"/>
              </a:defRPr>
            </a:lvl4pPr>
            <a:lvl5pPr marL="1830388">
              <a:tabLst>
                <a:tab pos="9331325" algn="r"/>
              </a:tabLst>
              <a:defRPr sz="2400">
                <a:solidFill>
                  <a:schemeClr val="tx1"/>
                </a:solidFill>
                <a:latin typeface="Times New Roman" pitchFamily="18" charset="0"/>
              </a:defRPr>
            </a:lvl5pPr>
            <a:lvl6pPr marL="2287588" eaLnBrk="0" fontAlgn="base" hangingPunct="0">
              <a:spcBef>
                <a:spcPct val="0"/>
              </a:spcBef>
              <a:spcAft>
                <a:spcPct val="0"/>
              </a:spcAft>
              <a:tabLst>
                <a:tab pos="9331325" algn="r"/>
              </a:tabLst>
              <a:defRPr sz="2400">
                <a:solidFill>
                  <a:schemeClr val="tx1"/>
                </a:solidFill>
                <a:latin typeface="Times New Roman" pitchFamily="18" charset="0"/>
              </a:defRPr>
            </a:lvl6pPr>
            <a:lvl7pPr marL="2744788" eaLnBrk="0" fontAlgn="base" hangingPunct="0">
              <a:spcBef>
                <a:spcPct val="0"/>
              </a:spcBef>
              <a:spcAft>
                <a:spcPct val="0"/>
              </a:spcAft>
              <a:tabLst>
                <a:tab pos="9331325" algn="r"/>
              </a:tabLst>
              <a:defRPr sz="2400">
                <a:solidFill>
                  <a:schemeClr val="tx1"/>
                </a:solidFill>
                <a:latin typeface="Times New Roman" pitchFamily="18" charset="0"/>
              </a:defRPr>
            </a:lvl7pPr>
            <a:lvl8pPr marL="3201988" eaLnBrk="0" fontAlgn="base" hangingPunct="0">
              <a:spcBef>
                <a:spcPct val="0"/>
              </a:spcBef>
              <a:spcAft>
                <a:spcPct val="0"/>
              </a:spcAft>
              <a:tabLst>
                <a:tab pos="9331325" algn="r"/>
              </a:tabLst>
              <a:defRPr sz="2400">
                <a:solidFill>
                  <a:schemeClr val="tx1"/>
                </a:solidFill>
                <a:latin typeface="Times New Roman" pitchFamily="18" charset="0"/>
              </a:defRPr>
            </a:lvl8pPr>
            <a:lvl9pPr marL="3659188" eaLnBrk="0" fontAlgn="base" hangingPunct="0">
              <a:spcBef>
                <a:spcPct val="0"/>
              </a:spcBef>
              <a:spcAft>
                <a:spcPct val="0"/>
              </a:spcAft>
              <a:tabLst>
                <a:tab pos="9331325" algn="r"/>
              </a:tabLst>
              <a:defRPr sz="2400">
                <a:solidFill>
                  <a:schemeClr val="tx1"/>
                </a:solidFill>
                <a:latin typeface="Times New Roman" pitchFamily="18" charset="0"/>
              </a:defRPr>
            </a:lvl9pPr>
          </a:lstStyle>
          <a:p>
            <a:pPr algn="ctr">
              <a:defRPr/>
            </a:pPr>
            <a:r>
              <a:rPr lang="en-GB" sz="700" dirty="0">
                <a:solidFill>
                  <a:srgbClr val="000000"/>
                </a:solidFill>
                <a:latin typeface="Arial" charset="0"/>
                <a:ea typeface="Times New Roman" pitchFamily="18" charset="0"/>
                <a:cs typeface="Arial" charset="0"/>
              </a:rPr>
              <a:t>Copyright © 2017 - </a:t>
            </a:r>
            <a:r>
              <a:rPr lang="en-GB" sz="700" dirty="0" err="1">
                <a:solidFill>
                  <a:srgbClr val="000000"/>
                </a:solidFill>
                <a:latin typeface="Arial" charset="0"/>
                <a:ea typeface="Times New Roman" pitchFamily="18" charset="0"/>
                <a:cs typeface="Arial" charset="0"/>
              </a:rPr>
              <a:t>SCK•CEN</a:t>
            </a:r>
            <a:r>
              <a:rPr lang="en-GB" sz="700" dirty="0">
                <a:solidFill>
                  <a:srgbClr val="000000"/>
                </a:solidFill>
                <a:latin typeface="Arial" charset="0"/>
                <a:ea typeface="Times New Roman" pitchFamily="18" charset="0"/>
                <a:cs typeface="Arial" charset="0"/>
              </a:rPr>
              <a:t> - </a:t>
            </a:r>
            <a:r>
              <a:rPr lang="en-US" sz="700" dirty="0">
                <a:solidFill>
                  <a:srgbClr val="000000"/>
                </a:solidFill>
                <a:latin typeface="Arial" charset="0"/>
                <a:ea typeface="Times New Roman" pitchFamily="18" charset="0"/>
                <a:cs typeface="Arial" charset="0"/>
              </a:rPr>
              <a:t>This presentation contains data, information and formats for dedicated use only and may not be communicated, copied, reproduced, distributed or cited without the explicit written permission of </a:t>
            </a:r>
            <a:r>
              <a:rPr lang="en-US" sz="700" dirty="0" err="1">
                <a:solidFill>
                  <a:srgbClr val="000000"/>
                </a:solidFill>
                <a:latin typeface="Arial" charset="0"/>
                <a:ea typeface="Times New Roman" pitchFamily="18" charset="0"/>
                <a:cs typeface="Arial" charset="0"/>
              </a:rPr>
              <a:t>SCK•CEN</a:t>
            </a:r>
            <a:r>
              <a:rPr lang="en-US" sz="700" dirty="0">
                <a:solidFill>
                  <a:srgbClr val="000000"/>
                </a:solidFill>
                <a:latin typeface="Arial" charset="0"/>
                <a:ea typeface="Times New Roman" pitchFamily="18" charset="0"/>
                <a:cs typeface="Arial" charset="0"/>
              </a:rPr>
              <a:t>.</a:t>
            </a:r>
          </a:p>
        </p:txBody>
      </p:sp>
    </p:spTree>
    <p:extLst>
      <p:ext uri="{BB962C8B-B14F-4D97-AF65-F5344CB8AC3E}">
        <p14:creationId xmlns:p14="http://schemas.microsoft.com/office/powerpoint/2010/main" val="116289635"/>
      </p:ext>
    </p:extLst>
  </p:cSld>
  <p:clrMap bg1="lt1" tx1="dk1" bg2="lt2" tx2="dk2" accent1="accent1" accent2="accent2" accent3="accent3" accent4="accent4" accent5="accent5" accent6="accent6" hlink="hlink" folHlink="folHlink"/>
  <p:hf hdr="0" ftr="0"/>
  <p:notesStyle>
    <a:lvl1pPr algn="l" defTabSz="3917213" rtl="0" eaLnBrk="0" fontAlgn="base" hangingPunct="0">
      <a:spcBef>
        <a:spcPct val="30000"/>
      </a:spcBef>
      <a:spcAft>
        <a:spcPct val="0"/>
      </a:spcAft>
      <a:defRPr sz="5700" kern="1200">
        <a:solidFill>
          <a:schemeClr val="tx1"/>
        </a:solidFill>
        <a:latin typeface="Arial" charset="0"/>
        <a:ea typeface="+mn-ea"/>
        <a:cs typeface="+mn-cs"/>
      </a:defRPr>
    </a:lvl1pPr>
    <a:lvl2pPr marL="3819283" indent="-1468955"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2pPr>
    <a:lvl3pPr marL="5875820"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3pPr>
    <a:lvl4pPr marL="8226148"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4pPr>
    <a:lvl5pPr marL="10576476"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5pPr>
    <a:lvl6pPr marL="11751640" algn="l" defTabSz="4700656" rtl="0" eaLnBrk="1" latinLnBrk="0" hangingPunct="1">
      <a:defRPr sz="6200" kern="1200">
        <a:solidFill>
          <a:schemeClr val="tx1"/>
        </a:solidFill>
        <a:latin typeface="+mn-lt"/>
        <a:ea typeface="+mn-ea"/>
        <a:cs typeface="+mn-cs"/>
      </a:defRPr>
    </a:lvl6pPr>
    <a:lvl7pPr marL="14101968" algn="l" defTabSz="4700656" rtl="0" eaLnBrk="1" latinLnBrk="0" hangingPunct="1">
      <a:defRPr sz="6200" kern="1200">
        <a:solidFill>
          <a:schemeClr val="tx1"/>
        </a:solidFill>
        <a:latin typeface="+mn-lt"/>
        <a:ea typeface="+mn-ea"/>
        <a:cs typeface="+mn-cs"/>
      </a:defRPr>
    </a:lvl7pPr>
    <a:lvl8pPr marL="16452296" algn="l" defTabSz="4700656" rtl="0" eaLnBrk="1" latinLnBrk="0" hangingPunct="1">
      <a:defRPr sz="6200" kern="1200">
        <a:solidFill>
          <a:schemeClr val="tx1"/>
        </a:solidFill>
        <a:latin typeface="+mn-lt"/>
        <a:ea typeface="+mn-ea"/>
        <a:cs typeface="+mn-cs"/>
      </a:defRPr>
    </a:lvl8pPr>
    <a:lvl9pPr marL="18802624" algn="l" defTabSz="4700656" rtl="0" eaLnBrk="1" latinLnBrk="0" hangingPunct="1">
      <a:defRPr sz="6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71003" y="9703265"/>
            <a:ext cx="25737979" cy="12206376"/>
          </a:xfrm>
          <a:prstGeom prst="rect">
            <a:avLst/>
          </a:prstGeom>
        </p:spPr>
        <p:txBody>
          <a:bodyPr anchor="b">
            <a:normAutofit/>
          </a:bodyPr>
          <a:lstStyle>
            <a:lvl1pPr algn="ctr">
              <a:defRPr sz="30800"/>
            </a:lvl1pPr>
          </a:lstStyle>
          <a:p>
            <a:r>
              <a:rPr lang="fr-FR" dirty="0" err="1"/>
              <a:t>Title</a:t>
            </a:r>
            <a:endParaRPr lang="en-US" dirty="0"/>
          </a:p>
        </p:txBody>
      </p:sp>
      <p:sp>
        <p:nvSpPr>
          <p:cNvPr id="3" name="Subtitle 2"/>
          <p:cNvSpPr>
            <a:spLocks noGrp="1"/>
          </p:cNvSpPr>
          <p:nvPr>
            <p:ph type="subTitle" idx="1" hasCustomPrompt="1"/>
          </p:nvPr>
        </p:nvSpPr>
        <p:spPr>
          <a:xfrm>
            <a:off x="3785003" y="22484383"/>
            <a:ext cx="22709981" cy="10335487"/>
          </a:xfrm>
          <a:prstGeom prst="rect">
            <a:avLst/>
          </a:prstGeom>
        </p:spPr>
        <p:txBody>
          <a:bodyPr>
            <a:normAutofit/>
          </a:bodyPr>
          <a:lstStyle>
            <a:lvl1pPr marL="0" indent="0" algn="ctr">
              <a:buNone/>
              <a:defRPr sz="12300"/>
            </a:lvl1pPr>
            <a:lvl2pPr marL="1762746" indent="0" algn="ctr">
              <a:buNone/>
              <a:defRPr sz="7700"/>
            </a:lvl2pPr>
            <a:lvl3pPr marL="3525492" indent="0" algn="ctr">
              <a:buNone/>
              <a:defRPr sz="6900"/>
            </a:lvl3pPr>
            <a:lvl4pPr marL="5288238" indent="0" algn="ctr">
              <a:buNone/>
              <a:defRPr sz="6200"/>
            </a:lvl4pPr>
            <a:lvl5pPr marL="7050984" indent="0" algn="ctr">
              <a:buNone/>
              <a:defRPr sz="6200"/>
            </a:lvl5pPr>
            <a:lvl6pPr marL="8813730" indent="0" algn="ctr">
              <a:buNone/>
              <a:defRPr sz="6200"/>
            </a:lvl6pPr>
            <a:lvl7pPr marL="10576476" indent="0" algn="ctr">
              <a:buNone/>
              <a:defRPr sz="6200"/>
            </a:lvl7pPr>
            <a:lvl8pPr marL="12339222" indent="0" algn="ctr">
              <a:buNone/>
              <a:defRPr sz="6200"/>
            </a:lvl8pPr>
            <a:lvl9pPr marL="14101968" indent="0" algn="ctr">
              <a:buNone/>
              <a:defRPr sz="6200"/>
            </a:lvl9pPr>
          </a:lstStyle>
          <a:p>
            <a:r>
              <a:rPr lang="fr-FR" dirty="0" err="1"/>
              <a:t>Authors</a:t>
            </a:r>
            <a:endParaRPr lang="en-US" dirty="0"/>
          </a:p>
        </p:txBody>
      </p:sp>
    </p:spTree>
    <p:extLst>
      <p:ext uri="{BB962C8B-B14F-4D97-AF65-F5344CB8AC3E}">
        <p14:creationId xmlns:p14="http://schemas.microsoft.com/office/powerpoint/2010/main" val="1254618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310576" y="3274683"/>
            <a:ext cx="16184366" cy="4621125"/>
          </a:xfrm>
          <a:prstGeom prst="rect">
            <a:avLst/>
          </a:prstGeom>
        </p:spPr>
        <p:txBody>
          <a:bodyPr>
            <a:normAutofit/>
          </a:bodyPr>
          <a:lstStyle>
            <a:lvl1pPr algn="r">
              <a:defRPr sz="16500"/>
            </a:lvl1pPr>
          </a:lstStyle>
          <a:p>
            <a:r>
              <a:rPr lang="fr-FR" dirty="0" err="1"/>
              <a:t>Title</a:t>
            </a:r>
            <a:endParaRPr lang="en-US" dirty="0"/>
          </a:p>
        </p:txBody>
      </p:sp>
      <p:sp>
        <p:nvSpPr>
          <p:cNvPr id="3" name="Content Placeholder 2"/>
          <p:cNvSpPr>
            <a:spLocks noGrp="1"/>
          </p:cNvSpPr>
          <p:nvPr>
            <p:ph idx="1" hasCustomPrompt="1"/>
          </p:nvPr>
        </p:nvSpPr>
        <p:spPr>
          <a:xfrm>
            <a:off x="1177570" y="9785899"/>
            <a:ext cx="28233270" cy="24653782"/>
          </a:xfrm>
          <a:prstGeom prst="rect">
            <a:avLst/>
          </a:prstGeom>
        </p:spPr>
        <p:txBody>
          <a:bodyPr/>
          <a:lstStyle>
            <a:lvl1pPr marL="1387346" indent="-1387346">
              <a:lnSpc>
                <a:spcPct val="100000"/>
              </a:lnSpc>
              <a:buClr>
                <a:srgbClr val="008080"/>
              </a:buClr>
              <a:buSzPct val="75000"/>
              <a:buFont typeface="Wingdings" panose="05000000000000000000" pitchFamily="2" charset="2"/>
              <a:buChar char="l"/>
              <a:defRPr/>
            </a:lvl1pPr>
            <a:lvl2pPr marL="3190899" indent="-1322060">
              <a:lnSpc>
                <a:spcPct val="100000"/>
              </a:lnSpc>
              <a:buClr>
                <a:srgbClr val="009999"/>
              </a:buClr>
              <a:buFont typeface="Arial" panose="020B0604020202020204" pitchFamily="34" charset="0"/>
              <a:buChar char="•"/>
              <a:defRPr/>
            </a:lvl2pPr>
            <a:lvl3pPr>
              <a:lnSpc>
                <a:spcPct val="100000"/>
              </a:lnSpc>
              <a:defRPr/>
            </a:lvl3pPr>
            <a:lvl4pPr>
              <a:lnSpc>
                <a:spcPct val="100000"/>
              </a:lnSpc>
              <a:defRPr/>
            </a:lvl4pPr>
            <a:lvl5pPr>
              <a:lnSpc>
                <a:spcPct val="100000"/>
              </a:lnSpc>
              <a:defRPr/>
            </a:lvl5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4" name="Straight Connector 3"/>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038408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226951" y="1432371"/>
            <a:ext cx="17267987" cy="6369637"/>
          </a:xfrm>
          <a:prstGeom prst="rect">
            <a:avLst/>
          </a:prstGeom>
        </p:spPr>
        <p:txBody>
          <a:bodyPr>
            <a:normAutofit/>
          </a:bodyPr>
          <a:lstStyle>
            <a:lvl1pPr algn="r">
              <a:defRPr sz="14400"/>
            </a:lvl1pPr>
          </a:lstStyle>
          <a:p>
            <a:r>
              <a:rPr lang="fr-FR" dirty="0" err="1"/>
              <a:t>Title</a:t>
            </a:r>
            <a:endParaRPr lang="en-US" dirty="0"/>
          </a:p>
        </p:txBody>
      </p:sp>
      <p:sp>
        <p:nvSpPr>
          <p:cNvPr id="3" name="Content Placeholder 2"/>
          <p:cNvSpPr>
            <a:spLocks noGrp="1"/>
          </p:cNvSpPr>
          <p:nvPr>
            <p:ph sz="half" idx="1" hasCustomPrompt="1"/>
          </p:nvPr>
        </p:nvSpPr>
        <p:spPr>
          <a:xfrm>
            <a:off x="1177564"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sp>
        <p:nvSpPr>
          <p:cNvPr id="5" name="Content Placeholder 2"/>
          <p:cNvSpPr>
            <a:spLocks noGrp="1"/>
          </p:cNvSpPr>
          <p:nvPr>
            <p:ph sz="half" idx="10" hasCustomPrompt="1"/>
          </p:nvPr>
        </p:nvSpPr>
        <p:spPr>
          <a:xfrm>
            <a:off x="15678308"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6" name="Straight Connector 5"/>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9380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7519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Obdĺžnik 3"/>
          <p:cNvSpPr/>
          <p:nvPr/>
        </p:nvSpPr>
        <p:spPr>
          <a:xfrm>
            <a:off x="14896313" y="20809612"/>
            <a:ext cx="463588" cy="1200329"/>
          </a:xfrm>
          <a:prstGeom prst="rect">
            <a:avLst/>
          </a:prstGeom>
        </p:spPr>
        <p:txBody>
          <a:bodyPr wrap="none">
            <a:spAutoFit/>
          </a:bodyPr>
          <a:lstStyle/>
          <a:p>
            <a:r>
              <a:rPr lang="en-GB" sz="7200" dirty="0">
                <a:solidFill>
                  <a:prstClr val="black"/>
                </a:solidFill>
                <a:latin typeface="Interstate-Regular" panose="02000603020000020004" pitchFamily="2" charset="0"/>
              </a:rPr>
              <a:t> </a:t>
            </a:r>
            <a:endParaRPr lang="sk-SK" dirty="0"/>
          </a:p>
        </p:txBody>
      </p:sp>
    </p:spTree>
    <p:extLst>
      <p:ext uri="{BB962C8B-B14F-4D97-AF65-F5344CB8AC3E}">
        <p14:creationId xmlns:p14="http://schemas.microsoft.com/office/powerpoint/2010/main" val="602590137"/>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Lst>
  <p:hf sldNum="0" hdr="0" ftr="0" dt="0"/>
  <p:txStyles>
    <p:titleStyle>
      <a:lvl1pPr algn="r" defTabSz="3525492" rtl="0" eaLnBrk="1" latinLnBrk="0" hangingPunct="1">
        <a:lnSpc>
          <a:spcPct val="90000"/>
        </a:lnSpc>
        <a:spcBef>
          <a:spcPct val="0"/>
        </a:spcBef>
        <a:buNone/>
        <a:defRPr sz="16500" b="1" kern="1200">
          <a:solidFill>
            <a:srgbClr val="4AA0B1"/>
          </a:solidFill>
          <a:latin typeface="+mj-lt"/>
          <a:ea typeface="+mj-ea"/>
          <a:cs typeface="+mj-cs"/>
        </a:defRPr>
      </a:lvl1pPr>
    </p:titleStyle>
    <p:bodyStyle>
      <a:lvl1pPr marL="881373" indent="-881373" algn="l" defTabSz="3525492" rtl="0" eaLnBrk="1" latinLnBrk="0" hangingPunct="1">
        <a:lnSpc>
          <a:spcPct val="100000"/>
        </a:lnSpc>
        <a:spcBef>
          <a:spcPts val="3856"/>
        </a:spcBef>
        <a:buFont typeface="Arial" panose="020B0604020202020204" pitchFamily="34" charset="0"/>
        <a:buChar char="•"/>
        <a:defRPr sz="14400" kern="1200">
          <a:solidFill>
            <a:schemeClr val="tx1"/>
          </a:solidFill>
          <a:latin typeface="+mn-lt"/>
          <a:ea typeface="+mn-ea"/>
          <a:cs typeface="+mn-cs"/>
        </a:defRPr>
      </a:lvl1pPr>
      <a:lvl2pPr marL="2644119" indent="-881373" algn="l" defTabSz="3525492" rtl="0" eaLnBrk="1" latinLnBrk="0" hangingPunct="1">
        <a:lnSpc>
          <a:spcPct val="100000"/>
        </a:lnSpc>
        <a:spcBef>
          <a:spcPts val="1928"/>
        </a:spcBef>
        <a:buFont typeface="Arial" panose="020B0604020202020204" pitchFamily="34" charset="0"/>
        <a:buChar char="•"/>
        <a:defRPr sz="12300" kern="1200">
          <a:solidFill>
            <a:schemeClr val="tx1"/>
          </a:solidFill>
          <a:latin typeface="+mn-lt"/>
          <a:ea typeface="+mn-ea"/>
          <a:cs typeface="+mn-cs"/>
        </a:defRPr>
      </a:lvl2pPr>
      <a:lvl3pPr marL="4406865" indent="-881373" algn="l" defTabSz="3525492" rtl="0" eaLnBrk="1" latinLnBrk="0" hangingPunct="1">
        <a:lnSpc>
          <a:spcPct val="100000"/>
        </a:lnSpc>
        <a:spcBef>
          <a:spcPts val="1928"/>
        </a:spcBef>
        <a:buFont typeface="Arial" panose="020B0604020202020204" pitchFamily="34" charset="0"/>
        <a:buChar char="•"/>
        <a:defRPr sz="10300" kern="1200">
          <a:solidFill>
            <a:schemeClr val="tx1"/>
          </a:solidFill>
          <a:latin typeface="+mn-lt"/>
          <a:ea typeface="+mn-ea"/>
          <a:cs typeface="+mn-cs"/>
        </a:defRPr>
      </a:lvl3pPr>
      <a:lvl4pPr marL="616961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4pPr>
      <a:lvl5pPr marL="7932357"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5pPr>
      <a:lvl6pPr marL="9695103"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6pPr>
      <a:lvl7pPr marL="11457849"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7pPr>
      <a:lvl8pPr marL="13220595"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8pPr>
      <a:lvl9pPr marL="1498334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9pPr>
    </p:bodyStyle>
    <p:otherStyle>
      <a:defPPr>
        <a:defRPr lang="en-US"/>
      </a:defPPr>
      <a:lvl1pPr marL="0" algn="l" defTabSz="3525492" rtl="0" eaLnBrk="1" latinLnBrk="0" hangingPunct="1">
        <a:defRPr sz="6900" kern="1200">
          <a:solidFill>
            <a:schemeClr val="tx1"/>
          </a:solidFill>
          <a:latin typeface="+mn-lt"/>
          <a:ea typeface="+mn-ea"/>
          <a:cs typeface="+mn-cs"/>
        </a:defRPr>
      </a:lvl1pPr>
      <a:lvl2pPr marL="1762746" algn="l" defTabSz="3525492" rtl="0" eaLnBrk="1" latinLnBrk="0" hangingPunct="1">
        <a:defRPr sz="6900" kern="1200">
          <a:solidFill>
            <a:schemeClr val="tx1"/>
          </a:solidFill>
          <a:latin typeface="+mn-lt"/>
          <a:ea typeface="+mn-ea"/>
          <a:cs typeface="+mn-cs"/>
        </a:defRPr>
      </a:lvl2pPr>
      <a:lvl3pPr marL="3525492" algn="l" defTabSz="3525492" rtl="0" eaLnBrk="1" latinLnBrk="0" hangingPunct="1">
        <a:defRPr sz="6900" kern="1200">
          <a:solidFill>
            <a:schemeClr val="tx1"/>
          </a:solidFill>
          <a:latin typeface="+mn-lt"/>
          <a:ea typeface="+mn-ea"/>
          <a:cs typeface="+mn-cs"/>
        </a:defRPr>
      </a:lvl3pPr>
      <a:lvl4pPr marL="5288238" algn="l" defTabSz="3525492" rtl="0" eaLnBrk="1" latinLnBrk="0" hangingPunct="1">
        <a:defRPr sz="6900" kern="1200">
          <a:solidFill>
            <a:schemeClr val="tx1"/>
          </a:solidFill>
          <a:latin typeface="+mn-lt"/>
          <a:ea typeface="+mn-ea"/>
          <a:cs typeface="+mn-cs"/>
        </a:defRPr>
      </a:lvl4pPr>
      <a:lvl5pPr marL="7050984" algn="l" defTabSz="3525492" rtl="0" eaLnBrk="1" latinLnBrk="0" hangingPunct="1">
        <a:defRPr sz="6900" kern="1200">
          <a:solidFill>
            <a:schemeClr val="tx1"/>
          </a:solidFill>
          <a:latin typeface="+mn-lt"/>
          <a:ea typeface="+mn-ea"/>
          <a:cs typeface="+mn-cs"/>
        </a:defRPr>
      </a:lvl5pPr>
      <a:lvl6pPr marL="8813730" algn="l" defTabSz="3525492" rtl="0" eaLnBrk="1" latinLnBrk="0" hangingPunct="1">
        <a:defRPr sz="6900" kern="1200">
          <a:solidFill>
            <a:schemeClr val="tx1"/>
          </a:solidFill>
          <a:latin typeface="+mn-lt"/>
          <a:ea typeface="+mn-ea"/>
          <a:cs typeface="+mn-cs"/>
        </a:defRPr>
      </a:lvl6pPr>
      <a:lvl7pPr marL="10576476" algn="l" defTabSz="3525492" rtl="0" eaLnBrk="1" latinLnBrk="0" hangingPunct="1">
        <a:defRPr sz="6900" kern="1200">
          <a:solidFill>
            <a:schemeClr val="tx1"/>
          </a:solidFill>
          <a:latin typeface="+mn-lt"/>
          <a:ea typeface="+mn-ea"/>
          <a:cs typeface="+mn-cs"/>
        </a:defRPr>
      </a:lvl7pPr>
      <a:lvl8pPr marL="12339222" algn="l" defTabSz="3525492" rtl="0" eaLnBrk="1" latinLnBrk="0" hangingPunct="1">
        <a:defRPr sz="6900" kern="1200">
          <a:solidFill>
            <a:schemeClr val="tx1"/>
          </a:solidFill>
          <a:latin typeface="+mn-lt"/>
          <a:ea typeface="+mn-ea"/>
          <a:cs typeface="+mn-cs"/>
        </a:defRPr>
      </a:lvl8pPr>
      <a:lvl9pPr marL="14101968" algn="l" defTabSz="3525492" rtl="0" eaLnBrk="1" latinLnBrk="0" hangingPunct="1">
        <a:defRPr sz="6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hyperlink" Target="http://www.engage-concert.eu/" TargetMode="External"/><Relationship Id="rId7" Type="http://schemas.openxmlformats.org/officeDocument/2006/relationships/image" Target="../media/image3.png"/><Relationship Id="rId2" Type="http://schemas.openxmlformats.org/officeDocument/2006/relationships/hyperlink" Target="https://concert-h2020.eu/" TargetMode="Externa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10" Type="http://schemas.openxmlformats.org/officeDocument/2006/relationships/image" Target="../media/image6.png"/><Relationship Id="rId4" Type="http://schemas.openxmlformats.org/officeDocument/2006/relationships/hyperlink" Target="https://www.eu-neris.net/projects.html" TargetMode="External"/><Relationship Id="rId9"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Straight Connector 6"/>
          <p:cNvCxnSpPr/>
          <p:nvPr/>
        </p:nvCxnSpPr>
        <p:spPr bwMode="auto">
          <a:xfrm flipH="1">
            <a:off x="1" y="40601319"/>
            <a:ext cx="30279974" cy="0"/>
          </a:xfrm>
          <a:prstGeom prst="line">
            <a:avLst/>
          </a:prstGeom>
          <a:solidFill>
            <a:schemeClr val="accent1"/>
          </a:solidFill>
          <a:ln w="1270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Subtitle 2"/>
          <p:cNvSpPr>
            <a:spLocks noGrp="1"/>
          </p:cNvSpPr>
          <p:nvPr>
            <p:ph type="subTitle" idx="1"/>
          </p:nvPr>
        </p:nvSpPr>
        <p:spPr>
          <a:xfrm>
            <a:off x="1852161" y="41124819"/>
            <a:ext cx="9296400" cy="1041631"/>
          </a:xfrm>
        </p:spPr>
        <p:txBody>
          <a:bodyPr>
            <a:noAutofit/>
          </a:bodyPr>
          <a:lstStyle/>
          <a:p>
            <a:pPr>
              <a:spcBef>
                <a:spcPts val="0"/>
              </a:spcBef>
            </a:pPr>
            <a:r>
              <a:rPr lang="nl-BE" sz="2000" b="1" dirty="0">
                <a:latin typeface="Arial" panose="020B0604020202020204" pitchFamily="34" charset="0"/>
                <a:cs typeface="Arial" panose="020B0604020202020204" pitchFamily="34" charset="0"/>
              </a:rPr>
              <a:t>CONCERT Project Website </a:t>
            </a:r>
            <a:r>
              <a:rPr lang="nl-BE" sz="2000" dirty="0">
                <a:latin typeface="Arial" panose="020B0604020202020204" pitchFamily="34" charset="0"/>
                <a:cs typeface="Arial" panose="020B0604020202020204" pitchFamily="34" charset="0"/>
              </a:rPr>
              <a:t>(</a:t>
            </a:r>
            <a:r>
              <a:rPr lang="nl-BE" sz="2000" dirty="0">
                <a:latin typeface="Arial" panose="020B0604020202020204" pitchFamily="34" charset="0"/>
                <a:cs typeface="Arial" panose="020B0604020202020204" pitchFamily="34" charset="0"/>
                <a:hlinkClick r:id="rId2"/>
              </a:rPr>
              <a:t>https://concert-h2020.eu</a:t>
            </a:r>
            <a:r>
              <a:rPr lang="nl-BE" sz="2000" dirty="0">
                <a:latin typeface="Arial" panose="020B0604020202020204" pitchFamily="34" charset="0"/>
                <a:cs typeface="Arial" panose="020B0604020202020204" pitchFamily="34" charset="0"/>
              </a:rPr>
              <a:t>)</a:t>
            </a:r>
          </a:p>
          <a:p>
            <a:pPr>
              <a:spcBef>
                <a:spcPts val="0"/>
              </a:spcBef>
            </a:pPr>
            <a:r>
              <a:rPr lang="en-GB" sz="2000" b="1" dirty="0">
                <a:latin typeface="Arial" panose="020B0604020202020204" pitchFamily="34" charset="0"/>
                <a:cs typeface="Arial" panose="020B0604020202020204" pitchFamily="34" charset="0"/>
              </a:rPr>
              <a:t>CONFIDENCE Project Website </a:t>
            </a:r>
            <a:r>
              <a:rPr lang="en-US" sz="2000" dirty="0">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hlinkClick r:id="rId3"/>
              </a:rPr>
              <a:t>https://portal.iket.kit.edu/CONFIDENCE//</a:t>
            </a:r>
            <a:r>
              <a:rPr lang="en-US" sz="2000" dirty="0">
                <a:latin typeface="Arial" panose="020B0604020202020204" pitchFamily="34" charset="0"/>
                <a:cs typeface="Arial" panose="020B0604020202020204" pitchFamily="34" charset="0"/>
              </a:rPr>
              <a:t>)</a:t>
            </a:r>
            <a:endParaRPr lang="en-US" sz="2000" b="1" dirty="0">
              <a:latin typeface="Arial" panose="020B0604020202020204" pitchFamily="34" charset="0"/>
              <a:cs typeface="Arial" panose="020B0604020202020204" pitchFamily="34" charset="0"/>
            </a:endParaRPr>
          </a:p>
          <a:p>
            <a:pPr>
              <a:spcBef>
                <a:spcPts val="0"/>
              </a:spcBef>
            </a:pPr>
            <a:r>
              <a:rPr lang="en-US" sz="2000" b="1" dirty="0">
                <a:latin typeface="Arial" panose="020B0604020202020204" pitchFamily="34" charset="0"/>
                <a:cs typeface="Arial" panose="020B0604020202020204" pitchFamily="34" charset="0"/>
              </a:rPr>
              <a:t>NERIS Platform Website (</a:t>
            </a:r>
            <a:r>
              <a:rPr lang="en-US" sz="2000" dirty="0">
                <a:latin typeface="Arial" panose="020B0604020202020204" pitchFamily="34" charset="0"/>
                <a:cs typeface="Arial" panose="020B0604020202020204" pitchFamily="34" charset="0"/>
                <a:hlinkClick r:id="rId4"/>
              </a:rPr>
              <a:t>https://www.eu-neris.net/projects.html</a:t>
            </a:r>
            <a:r>
              <a:rPr lang="en-US" sz="2000" dirty="0">
                <a:latin typeface="Arial" panose="020B0604020202020204" pitchFamily="34" charset="0"/>
                <a:cs typeface="Arial" panose="020B0604020202020204" pitchFamily="34" charset="0"/>
              </a:rPr>
              <a:t>)</a:t>
            </a:r>
            <a:endParaRPr lang="nl-BE" sz="2000" dirty="0"/>
          </a:p>
        </p:txBody>
      </p:sp>
      <p:sp>
        <p:nvSpPr>
          <p:cNvPr id="21" name="Rectangle 6"/>
          <p:cNvSpPr txBox="1">
            <a:spLocks noChangeArrowheads="1"/>
          </p:cNvSpPr>
          <p:nvPr/>
        </p:nvSpPr>
        <p:spPr>
          <a:xfrm>
            <a:off x="7643733" y="1159829"/>
            <a:ext cx="14992509" cy="3808412"/>
          </a:xfrm>
          <a:prstGeom prst="rect">
            <a:avLst/>
          </a:prstGeom>
        </p:spPr>
        <p:txBody>
          <a:bodyPr anchor="ctr">
            <a:normAutofit/>
          </a:bodyPr>
          <a:lstStyle>
            <a:lvl1pPr marL="0" indent="0" algn="ctr" defTabSz="3525492" rtl="0" eaLnBrk="1" latinLnBrk="0" hangingPunct="1">
              <a:lnSpc>
                <a:spcPct val="100000"/>
              </a:lnSpc>
              <a:spcBef>
                <a:spcPts val="3856"/>
              </a:spcBef>
              <a:buFont typeface="Arial" panose="020B0604020202020204" pitchFamily="34" charset="0"/>
              <a:buNone/>
              <a:defRPr sz="12300" kern="1200">
                <a:solidFill>
                  <a:schemeClr val="tx1"/>
                </a:solidFill>
                <a:latin typeface="+mn-lt"/>
                <a:ea typeface="+mn-ea"/>
                <a:cs typeface="+mn-cs"/>
              </a:defRPr>
            </a:lvl1pPr>
            <a:lvl2pPr marL="1762746" indent="0" algn="ctr" defTabSz="3525492" rtl="0" eaLnBrk="1" latinLnBrk="0" hangingPunct="1">
              <a:lnSpc>
                <a:spcPct val="100000"/>
              </a:lnSpc>
              <a:spcBef>
                <a:spcPts val="1928"/>
              </a:spcBef>
              <a:buFont typeface="Arial" panose="020B0604020202020204" pitchFamily="34" charset="0"/>
              <a:buNone/>
              <a:defRPr sz="7700" kern="1200">
                <a:solidFill>
                  <a:schemeClr val="tx1"/>
                </a:solidFill>
                <a:latin typeface="+mn-lt"/>
                <a:ea typeface="+mn-ea"/>
                <a:cs typeface="+mn-cs"/>
              </a:defRPr>
            </a:lvl2pPr>
            <a:lvl3pPr marL="3525492" indent="0" algn="ctr" defTabSz="3525492" rtl="0" eaLnBrk="1" latinLnBrk="0" hangingPunct="1">
              <a:lnSpc>
                <a:spcPct val="100000"/>
              </a:lnSpc>
              <a:spcBef>
                <a:spcPts val="1928"/>
              </a:spcBef>
              <a:buFont typeface="Arial" panose="020B0604020202020204" pitchFamily="34" charset="0"/>
              <a:buNone/>
              <a:defRPr sz="6900" kern="1200">
                <a:solidFill>
                  <a:schemeClr val="tx1"/>
                </a:solidFill>
                <a:latin typeface="+mn-lt"/>
                <a:ea typeface="+mn-ea"/>
                <a:cs typeface="+mn-cs"/>
              </a:defRPr>
            </a:lvl3pPr>
            <a:lvl4pPr marL="528823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4pPr>
            <a:lvl5pPr marL="7050984"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5pPr>
            <a:lvl6pPr marL="8813730"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6pPr>
            <a:lvl7pPr marL="10576476"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7pPr>
            <a:lvl8pPr marL="12339222"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8pPr>
            <a:lvl9pPr marL="1410196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9pPr>
          </a:lstStyle>
          <a:p>
            <a:pPr fontAlgn="auto">
              <a:lnSpc>
                <a:spcPct val="90000"/>
              </a:lnSpc>
              <a:spcAft>
                <a:spcPts val="0"/>
              </a:spcAft>
            </a:pPr>
            <a:r>
              <a:rPr lang="en-AU" sz="5000" b="1" dirty="0">
                <a:solidFill>
                  <a:srgbClr val="4AA0B1"/>
                </a:solidFill>
                <a:cs typeface="Segoe UI" pitchFamily="34" charset="0"/>
              </a:rPr>
              <a:t>Stakeholder engagement through scenario-based discussion panels – Belgian National Panel </a:t>
            </a:r>
            <a:endParaRPr lang="en-AU" sz="3600" b="1" dirty="0">
              <a:solidFill>
                <a:srgbClr val="4AA0B1"/>
              </a:solidFill>
              <a:cs typeface="Segoe UI" pitchFamily="34" charset="0"/>
            </a:endParaRPr>
          </a:p>
          <a:p>
            <a:pPr fontAlgn="auto">
              <a:lnSpc>
                <a:spcPct val="90000"/>
              </a:lnSpc>
              <a:spcBef>
                <a:spcPts val="0"/>
              </a:spcBef>
              <a:spcAft>
                <a:spcPts val="0"/>
              </a:spcAft>
            </a:pPr>
            <a:r>
              <a:rPr lang="en-AU" sz="2500" b="1" i="1" dirty="0">
                <a:solidFill>
                  <a:srgbClr val="4AA0B1"/>
                </a:solidFill>
                <a:cs typeface="Segoe UI" pitchFamily="34" charset="0"/>
              </a:rPr>
              <a:t>Bieke Abelshausen, Catrinel Turcanu, Geert Olyslaegers, Christophe Gueibe</a:t>
            </a:r>
          </a:p>
          <a:p>
            <a:pPr fontAlgn="auto">
              <a:lnSpc>
                <a:spcPct val="90000"/>
              </a:lnSpc>
              <a:spcBef>
                <a:spcPts val="0"/>
              </a:spcBef>
              <a:spcAft>
                <a:spcPts val="0"/>
              </a:spcAft>
            </a:pPr>
            <a:r>
              <a:rPr lang="en-AU" sz="2500" i="1" dirty="0">
                <a:solidFill>
                  <a:srgbClr val="4AA0B1"/>
                </a:solidFill>
                <a:cs typeface="Segoe UI" pitchFamily="34" charset="0"/>
              </a:rPr>
              <a:t>F</a:t>
            </a:r>
            <a:r>
              <a:rPr lang="en-US" sz="2500" i="1" dirty="0">
                <a:solidFill>
                  <a:srgbClr val="4AA0B1"/>
                </a:solidFill>
                <a:cs typeface="Segoe UI" pitchFamily="34" charset="0"/>
              </a:rPr>
              <a:t>Belgian Nuclear Research Centre, SCK•CEN, </a:t>
            </a:r>
            <a:r>
              <a:rPr lang="en-US" sz="2500" i="1" dirty="0" err="1">
                <a:solidFill>
                  <a:srgbClr val="4AA0B1"/>
                </a:solidFill>
                <a:cs typeface="Segoe UI" pitchFamily="34" charset="0"/>
              </a:rPr>
              <a:t>Mol</a:t>
            </a:r>
            <a:r>
              <a:rPr lang="en-US" sz="2500" i="1" dirty="0">
                <a:solidFill>
                  <a:srgbClr val="4AA0B1"/>
                </a:solidFill>
                <a:cs typeface="Segoe UI" pitchFamily="34" charset="0"/>
              </a:rPr>
              <a:t>, Belgium</a:t>
            </a:r>
          </a:p>
          <a:p>
            <a:pPr fontAlgn="auto">
              <a:lnSpc>
                <a:spcPct val="90000"/>
              </a:lnSpc>
              <a:spcBef>
                <a:spcPts val="0"/>
              </a:spcBef>
              <a:spcAft>
                <a:spcPts val="0"/>
              </a:spcAft>
            </a:pPr>
            <a:r>
              <a:rPr lang="en-AU" sz="2500" b="1" i="1" dirty="0">
                <a:solidFill>
                  <a:srgbClr val="4AA0B1"/>
                </a:solidFill>
                <a:cs typeface="Segoe UI" pitchFamily="34" charset="0"/>
              </a:rPr>
              <a:t>babelsha@sckcen.be</a:t>
            </a:r>
          </a:p>
        </p:txBody>
      </p:sp>
      <p:grpSp>
        <p:nvGrpSpPr>
          <p:cNvPr id="34" name="33 Grupo"/>
          <p:cNvGrpSpPr/>
          <p:nvPr/>
        </p:nvGrpSpPr>
        <p:grpSpPr>
          <a:xfrm>
            <a:off x="14289362" y="40694626"/>
            <a:ext cx="11771037" cy="2102126"/>
            <a:chOff x="20326400" y="40482746"/>
            <a:chExt cx="11691032" cy="2325779"/>
          </a:xfrm>
        </p:grpSpPr>
        <p:sp>
          <p:nvSpPr>
            <p:cNvPr id="17" name="16 Rectángulo"/>
            <p:cNvSpPr/>
            <p:nvPr/>
          </p:nvSpPr>
          <p:spPr>
            <a:xfrm>
              <a:off x="28066637" y="41887220"/>
              <a:ext cx="3733016" cy="919410"/>
            </a:xfrm>
            <a:prstGeom prst="rect">
              <a:avLst/>
            </a:prstGeom>
          </p:spPr>
          <p:txBody>
            <a:bodyPr wrap="square">
              <a:spAutoFit/>
            </a:bodyPr>
            <a:lstStyle/>
            <a:p>
              <a:pPr algn="r"/>
              <a:r>
                <a:rPr lang="es-ES" sz="2000" b="1" i="0" u="none" strike="noStrike" baseline="0" dirty="0">
                  <a:solidFill>
                    <a:schemeClr val="accent2"/>
                  </a:solidFill>
                  <a:latin typeface="CenturyGothic-Bold"/>
                </a:rPr>
                <a:t>2</a:t>
              </a:r>
              <a:r>
                <a:rPr lang="es-ES" sz="2000" b="1" i="0" u="none" strike="noStrike" dirty="0">
                  <a:solidFill>
                    <a:schemeClr val="accent2"/>
                  </a:solidFill>
                  <a:latin typeface="CenturyGothic-Bold"/>
                </a:rPr>
                <a:t> - 5</a:t>
              </a:r>
              <a:r>
                <a:rPr lang="es-ES" sz="2000" b="1" i="0" u="none" strike="noStrike" baseline="0" dirty="0">
                  <a:solidFill>
                    <a:schemeClr val="accent2"/>
                  </a:solidFill>
                  <a:latin typeface="CenturyGothic-Bold"/>
                </a:rPr>
                <a:t> </a:t>
              </a:r>
              <a:r>
                <a:rPr lang="es-ES" sz="2000" b="1" i="0" u="none" strike="noStrike" baseline="0" dirty="0" err="1">
                  <a:solidFill>
                    <a:schemeClr val="accent2"/>
                  </a:solidFill>
                  <a:latin typeface="CenturyGothic-Bold"/>
                </a:rPr>
                <a:t>December</a:t>
              </a:r>
              <a:r>
                <a:rPr lang="es-ES" sz="2000" b="1" i="0" u="none" strike="noStrike" baseline="0" dirty="0">
                  <a:solidFill>
                    <a:schemeClr val="accent2"/>
                  </a:solidFill>
                  <a:latin typeface="CenturyGothic-Bold"/>
                </a:rPr>
                <a:t> 2019</a:t>
              </a:r>
            </a:p>
            <a:p>
              <a:pPr algn="r"/>
              <a:r>
                <a:rPr lang="es-ES" sz="1400" b="1" dirty="0" err="1">
                  <a:solidFill>
                    <a:schemeClr val="accent2"/>
                  </a:solidFill>
                  <a:latin typeface="CenturyGothic-Bold"/>
                </a:rPr>
                <a:t>Lindner</a:t>
              </a:r>
              <a:r>
                <a:rPr lang="es-ES" sz="1400" b="1" dirty="0">
                  <a:solidFill>
                    <a:schemeClr val="accent2"/>
                  </a:solidFill>
                  <a:latin typeface="CenturyGothic-Bold"/>
                </a:rPr>
                <a:t> Hotel </a:t>
              </a:r>
              <a:r>
                <a:rPr lang="es-ES" sz="1400" b="1" dirty="0" err="1">
                  <a:solidFill>
                    <a:schemeClr val="accent2"/>
                  </a:solidFill>
                  <a:latin typeface="CenturyGothic-Bold"/>
                </a:rPr>
                <a:t>Gallery</a:t>
              </a:r>
              <a:r>
                <a:rPr lang="es-ES" sz="1400" b="1" dirty="0">
                  <a:solidFill>
                    <a:schemeClr val="accent2"/>
                  </a:solidFill>
                  <a:latin typeface="CenturyGothic-Bold"/>
                </a:rPr>
                <a:t> Central</a:t>
              </a:r>
              <a:endParaRPr lang="es-ES" sz="1400" b="1" i="0" u="none" strike="noStrike" baseline="0" dirty="0">
                <a:solidFill>
                  <a:schemeClr val="accent2"/>
                </a:solidFill>
                <a:latin typeface="CenturyGothic-Bold"/>
              </a:endParaRPr>
            </a:p>
            <a:p>
              <a:pPr algn="r"/>
              <a:r>
                <a:rPr lang="es-ES" sz="1400" b="1" dirty="0">
                  <a:solidFill>
                    <a:schemeClr val="accent2"/>
                  </a:solidFill>
                  <a:latin typeface="CenturyGothic-Bold"/>
                </a:rPr>
                <a:t>Bratislava, </a:t>
              </a:r>
              <a:r>
                <a:rPr lang="es-ES" sz="1400" b="1" dirty="0" err="1">
                  <a:solidFill>
                    <a:schemeClr val="accent2"/>
                  </a:solidFill>
                  <a:latin typeface="CenturyGothic-Bold"/>
                </a:rPr>
                <a:t>Slovak</a:t>
              </a:r>
              <a:r>
                <a:rPr lang="es-ES" sz="1400" b="1" dirty="0">
                  <a:solidFill>
                    <a:schemeClr val="accent2"/>
                  </a:solidFill>
                  <a:latin typeface="CenturyGothic-Bold"/>
                </a:rPr>
                <a:t> </a:t>
              </a:r>
              <a:r>
                <a:rPr lang="es-ES" sz="1400" b="1" dirty="0" err="1">
                  <a:solidFill>
                    <a:schemeClr val="accent2"/>
                  </a:solidFill>
                  <a:latin typeface="CenturyGothic-Bold"/>
                </a:rPr>
                <a:t>Republic</a:t>
              </a:r>
              <a:endParaRPr lang="es-ES" sz="1400" dirty="0">
                <a:solidFill>
                  <a:schemeClr val="accent2"/>
                </a:solidFill>
              </a:endParaRPr>
            </a:p>
          </p:txBody>
        </p:sp>
        <p:pic>
          <p:nvPicPr>
            <p:cNvPr id="18" name="Picture 2"/>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20326400" y="40482746"/>
              <a:ext cx="3816424" cy="2325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18 Rectángulo"/>
            <p:cNvSpPr/>
            <p:nvPr/>
          </p:nvSpPr>
          <p:spPr>
            <a:xfrm>
              <a:off x="24024544" y="40706399"/>
              <a:ext cx="7992888" cy="1328036"/>
            </a:xfrm>
            <a:prstGeom prst="rect">
              <a:avLst/>
            </a:prstGeom>
          </p:spPr>
          <p:txBody>
            <a:bodyPr wrap="square">
              <a:spAutoFit/>
            </a:bodyPr>
            <a:lstStyle/>
            <a:p>
              <a:pPr algn="r"/>
              <a:r>
                <a:rPr lang="en-GB" sz="2400" b="1" dirty="0">
                  <a:solidFill>
                    <a:schemeClr val="accent2"/>
                  </a:solidFill>
                  <a:latin typeface="CenturyGothic-Bold"/>
                </a:rPr>
                <a:t>CONFIDENCE Dissemination Workshop</a:t>
              </a:r>
            </a:p>
            <a:p>
              <a:pPr algn="r"/>
              <a:r>
                <a:rPr lang="en-GB" sz="2400" b="1" dirty="0">
                  <a:solidFill>
                    <a:schemeClr val="accent2"/>
                  </a:solidFill>
                  <a:latin typeface="CenturyGothic-Bold"/>
                </a:rPr>
                <a:t>“</a:t>
              </a:r>
              <a:r>
                <a:rPr lang="en-US" sz="2400" b="1" dirty="0">
                  <a:solidFill>
                    <a:schemeClr val="accent2"/>
                  </a:solidFill>
                  <a:latin typeface="CenturyGothic-Bold"/>
                </a:rPr>
                <a:t>Coping with uncertainties for improved modelling and decision making in nuclear emergencies</a:t>
              </a:r>
              <a:r>
                <a:rPr lang="en-GB" sz="2400" b="1" i="0" u="none" strike="noStrike" baseline="0" dirty="0">
                  <a:solidFill>
                    <a:schemeClr val="accent2"/>
                  </a:solidFill>
                  <a:latin typeface="CenturyGothic-Bold"/>
                </a:rPr>
                <a:t>”</a:t>
              </a:r>
              <a:endParaRPr lang="en-GB" sz="2400" dirty="0">
                <a:solidFill>
                  <a:schemeClr val="accent2"/>
                </a:solidFill>
              </a:endParaRPr>
            </a:p>
          </p:txBody>
        </p:sp>
      </p:grpSp>
      <p:sp>
        <p:nvSpPr>
          <p:cNvPr id="6" name="5 Rectángulo"/>
          <p:cNvSpPr/>
          <p:nvPr/>
        </p:nvSpPr>
        <p:spPr>
          <a:xfrm>
            <a:off x="0" y="4785360"/>
            <a:ext cx="30279975" cy="243840"/>
          </a:xfrm>
          <a:prstGeom prst="rect">
            <a:avLst/>
          </a:prstGeom>
          <a:gradFill>
            <a:gsLst>
              <a:gs pos="0">
                <a:srgbClr val="B8DBE2"/>
              </a:gs>
              <a:gs pos="50000">
                <a:srgbClr val="9ECDD6"/>
              </a:gs>
              <a:gs pos="100000">
                <a:srgbClr val="4AA0B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rgbClr val="4AA0B1"/>
              </a:solidFill>
            </a:endParaRPr>
          </a:p>
        </p:txBody>
      </p:sp>
      <p:sp>
        <p:nvSpPr>
          <p:cNvPr id="37" name="Rectangle 490"/>
          <p:cNvSpPr/>
          <p:nvPr/>
        </p:nvSpPr>
        <p:spPr bwMode="auto">
          <a:xfrm>
            <a:off x="1258888" y="5922963"/>
            <a:ext cx="27720925" cy="3600450"/>
          </a:xfrm>
          <a:prstGeom prst="rect">
            <a:avLst/>
          </a:prstGeom>
          <a:solidFill>
            <a:schemeClr val="bg1"/>
          </a:solidFill>
          <a:ln w="76200" cap="flat" cmpd="sng" algn="ctr">
            <a:solidFill>
              <a:srgbClr val="4AA0B1"/>
            </a:solidFill>
            <a:prstDash val="solid"/>
            <a:round/>
            <a:headEnd type="none" w="med" len="med"/>
            <a:tailEnd type="none" w="med" len="med"/>
          </a:ln>
          <a:effectLst>
            <a:outerShdw blurRad="63500" dist="635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38" name="Text Box 12"/>
          <p:cNvSpPr txBox="1">
            <a:spLocks noChangeArrowheads="1"/>
          </p:cNvSpPr>
          <p:nvPr/>
        </p:nvSpPr>
        <p:spPr bwMode="auto">
          <a:xfrm>
            <a:off x="1554480" y="5979510"/>
            <a:ext cx="27249120"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Introduction</a:t>
            </a:r>
          </a:p>
        </p:txBody>
      </p:sp>
      <p:sp>
        <p:nvSpPr>
          <p:cNvPr id="39" name="Rectangle 495"/>
          <p:cNvSpPr/>
          <p:nvPr/>
        </p:nvSpPr>
        <p:spPr bwMode="auto">
          <a:xfrm>
            <a:off x="1258888" y="9883775"/>
            <a:ext cx="27720925" cy="3600450"/>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0" name="Text Box 12"/>
          <p:cNvSpPr txBox="1">
            <a:spLocks noChangeArrowheads="1"/>
          </p:cNvSpPr>
          <p:nvPr/>
        </p:nvSpPr>
        <p:spPr bwMode="auto">
          <a:xfrm>
            <a:off x="1516380" y="9914295"/>
            <a:ext cx="21433911" cy="687022"/>
          </a:xfrm>
          <a:prstGeom prst="rect">
            <a:avLst/>
          </a:prstGeom>
          <a:noFill/>
          <a:ln>
            <a:noFill/>
          </a:ln>
          <a:effectLs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Objectives</a:t>
            </a:r>
          </a:p>
        </p:txBody>
      </p:sp>
      <p:sp>
        <p:nvSpPr>
          <p:cNvPr id="41" name="Rectangle 498"/>
          <p:cNvSpPr/>
          <p:nvPr/>
        </p:nvSpPr>
        <p:spPr bwMode="auto">
          <a:xfrm>
            <a:off x="1308100" y="13788421"/>
            <a:ext cx="27720925" cy="7468818"/>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2" name="Text Box 12"/>
          <p:cNvSpPr txBox="1">
            <a:spLocks noChangeArrowheads="1"/>
          </p:cNvSpPr>
          <p:nvPr/>
        </p:nvSpPr>
        <p:spPr bwMode="auto">
          <a:xfrm>
            <a:off x="1528946" y="13839508"/>
            <a:ext cx="8385175"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Materials and methods</a:t>
            </a:r>
            <a:endParaRPr lang="en-US" sz="3000" dirty="0">
              <a:solidFill>
                <a:srgbClr val="4AA0B1"/>
              </a:solidFill>
              <a:latin typeface="+mj-lt"/>
              <a:cs typeface="Segoe UI" pitchFamily="34" charset="0"/>
            </a:endParaRPr>
          </a:p>
        </p:txBody>
      </p:sp>
      <p:sp>
        <p:nvSpPr>
          <p:cNvPr id="43" name="Rectangle 500"/>
          <p:cNvSpPr/>
          <p:nvPr/>
        </p:nvSpPr>
        <p:spPr bwMode="auto">
          <a:xfrm>
            <a:off x="1308100" y="21588076"/>
            <a:ext cx="27681237" cy="9563437"/>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4" name="Rectangle 502"/>
          <p:cNvSpPr/>
          <p:nvPr/>
        </p:nvSpPr>
        <p:spPr bwMode="auto">
          <a:xfrm>
            <a:off x="1258888" y="31528929"/>
            <a:ext cx="27720925" cy="3916771"/>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5" name="Text Box 12"/>
          <p:cNvSpPr txBox="1">
            <a:spLocks noChangeArrowheads="1"/>
          </p:cNvSpPr>
          <p:nvPr/>
        </p:nvSpPr>
        <p:spPr bwMode="auto">
          <a:xfrm>
            <a:off x="1488242" y="31582945"/>
            <a:ext cx="26529532"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Discussion</a:t>
            </a:r>
          </a:p>
        </p:txBody>
      </p:sp>
      <p:sp>
        <p:nvSpPr>
          <p:cNvPr id="46" name="Rectangle 504"/>
          <p:cNvSpPr/>
          <p:nvPr/>
        </p:nvSpPr>
        <p:spPr bwMode="auto">
          <a:xfrm>
            <a:off x="1258888" y="35806063"/>
            <a:ext cx="27720925" cy="3600450"/>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7" name="Text Box 12"/>
          <p:cNvSpPr txBox="1">
            <a:spLocks noChangeArrowheads="1"/>
          </p:cNvSpPr>
          <p:nvPr/>
        </p:nvSpPr>
        <p:spPr bwMode="auto">
          <a:xfrm>
            <a:off x="1476375" y="35846703"/>
            <a:ext cx="26562871"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Conclusion</a:t>
            </a:r>
            <a:endParaRPr lang="en-US" sz="3000" dirty="0">
              <a:solidFill>
                <a:srgbClr val="4AA0B1"/>
              </a:solidFill>
              <a:latin typeface="+mj-lt"/>
              <a:cs typeface="Segoe UI" panose="020B0502040204020203" pitchFamily="34" charset="0"/>
            </a:endParaRPr>
          </a:p>
        </p:txBody>
      </p:sp>
      <p:sp>
        <p:nvSpPr>
          <p:cNvPr id="54" name="Text Box 12"/>
          <p:cNvSpPr txBox="1">
            <a:spLocks noChangeArrowheads="1"/>
          </p:cNvSpPr>
          <p:nvPr/>
        </p:nvSpPr>
        <p:spPr bwMode="auto">
          <a:xfrm>
            <a:off x="1625044" y="21859928"/>
            <a:ext cx="26563638"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eaLnBrk="1" hangingPunct="1"/>
            <a:r>
              <a:rPr lang="en-AU" sz="4000" b="1" dirty="0">
                <a:solidFill>
                  <a:srgbClr val="4AA0B1"/>
                </a:solidFill>
                <a:latin typeface="+mj-lt"/>
                <a:cs typeface="Segoe UI" pitchFamily="34" charset="0"/>
              </a:rPr>
              <a:t>Results - </a:t>
            </a:r>
            <a:r>
              <a:rPr lang="en-US" sz="4000" b="1" dirty="0">
                <a:solidFill>
                  <a:srgbClr val="4AA0B1"/>
                </a:solidFill>
                <a:latin typeface="+mj-lt"/>
                <a:cs typeface="Segoe UI" pitchFamily="34" charset="0"/>
              </a:rPr>
              <a:t>uncertainties highlighted by panel participants</a:t>
            </a:r>
            <a:endParaRPr lang="en-AU" sz="4000" b="1" dirty="0">
              <a:solidFill>
                <a:srgbClr val="4AA0B1"/>
              </a:solidFill>
              <a:latin typeface="+mj-lt"/>
              <a:cs typeface="Segoe UI" pitchFamily="34" charset="0"/>
            </a:endParaRPr>
          </a:p>
        </p:txBody>
      </p:sp>
      <p:sp>
        <p:nvSpPr>
          <p:cNvPr id="62" name="Text Box 12"/>
          <p:cNvSpPr txBox="1">
            <a:spLocks noChangeArrowheads="1"/>
          </p:cNvSpPr>
          <p:nvPr/>
        </p:nvSpPr>
        <p:spPr bwMode="auto">
          <a:xfrm>
            <a:off x="1615440" y="6764370"/>
            <a:ext cx="27249120" cy="1918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latin typeface="+mn-lt"/>
                <a:cs typeface="Segoe UI" pitchFamily="34" charset="0"/>
              </a:rPr>
              <a:t>A stakeholder panel meeting was organized in 2018 in Belgium in the framework of the European project CONFIDENCE in order to exchange views, experiences and opinions related to scientific and societal uncertainties in the transition phase. Participants to the included representatives of nuclear safety authorities, research institutions, authorities responsible for local emergency planning around Belgian Nuclear Power Plants, first responders, local community representatives and the army. These participants were to invited to identify and discuss societal and scientific uncertainties based in their own experiences and expertise. </a:t>
            </a:r>
            <a:endParaRPr lang="en-AU" sz="3000" dirty="0">
              <a:latin typeface="+mn-lt"/>
              <a:cs typeface="Segoe UI" pitchFamily="34" charset="0"/>
            </a:endParaRPr>
          </a:p>
        </p:txBody>
      </p:sp>
      <p:sp>
        <p:nvSpPr>
          <p:cNvPr id="63" name="Text Box 12"/>
          <p:cNvSpPr txBox="1">
            <a:spLocks noChangeArrowheads="1"/>
          </p:cNvSpPr>
          <p:nvPr/>
        </p:nvSpPr>
        <p:spPr bwMode="auto">
          <a:xfrm>
            <a:off x="1767840" y="10745820"/>
            <a:ext cx="19476720" cy="2379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marL="457200" indent="-457200" algn="just" eaLnBrk="1" hangingPunct="1">
              <a:buFont typeface="Arial" panose="020B0604020202020204" pitchFamily="34" charset="0"/>
              <a:buChar char="•"/>
            </a:pPr>
            <a:r>
              <a:rPr lang="en-US" sz="3000" dirty="0">
                <a:latin typeface="+mn-lt"/>
                <a:cs typeface="Segoe UI" pitchFamily="34" charset="0"/>
              </a:rPr>
              <a:t>To exchange views and experiences related to the scientific and societal uncertainties in the transition phase between a nuclear emergency situation and the recovery phase. Specific focus points included:</a:t>
            </a:r>
          </a:p>
          <a:p>
            <a:pPr marL="457200" indent="-457200" algn="just" eaLnBrk="1" hangingPunct="1">
              <a:buFont typeface="Arial" panose="020B0604020202020204" pitchFamily="34" charset="0"/>
              <a:buChar char="•"/>
            </a:pPr>
            <a:r>
              <a:rPr lang="en-US" sz="3000" dirty="0">
                <a:latin typeface="+mn-lt"/>
                <a:cs typeface="Segoe UI" pitchFamily="34" charset="0"/>
              </a:rPr>
              <a:t>The identification and analysis of how decisions are taken and what issues are at stake;</a:t>
            </a:r>
          </a:p>
          <a:p>
            <a:pPr marL="457200" indent="-457200" algn="just" eaLnBrk="1" hangingPunct="1">
              <a:buFont typeface="Arial" panose="020B0604020202020204" pitchFamily="34" charset="0"/>
              <a:buChar char="•"/>
            </a:pPr>
            <a:r>
              <a:rPr lang="en-US" sz="3000" dirty="0">
                <a:latin typeface="+mn-lt"/>
                <a:cs typeface="Segoe UI" pitchFamily="34" charset="0"/>
              </a:rPr>
              <a:t>Joint reflection on how societal and scientific uncertainties influence decision making. </a:t>
            </a:r>
          </a:p>
          <a:p>
            <a:pPr marL="457200" indent="-457200" algn="just" eaLnBrk="1" hangingPunct="1">
              <a:buFont typeface="Arial" panose="020B0604020202020204" pitchFamily="34" charset="0"/>
              <a:buChar char="•"/>
            </a:pPr>
            <a:endParaRPr lang="en-AU" sz="3000" dirty="0">
              <a:latin typeface="+mn-lt"/>
              <a:cs typeface="Segoe UI" pitchFamily="34" charset="0"/>
            </a:endParaRPr>
          </a:p>
        </p:txBody>
      </p:sp>
      <p:sp>
        <p:nvSpPr>
          <p:cNvPr id="64" name="Text Box 12"/>
          <p:cNvSpPr txBox="1">
            <a:spLocks noChangeArrowheads="1"/>
          </p:cNvSpPr>
          <p:nvPr/>
        </p:nvSpPr>
        <p:spPr bwMode="auto">
          <a:xfrm>
            <a:off x="1672590" y="15300890"/>
            <a:ext cx="8115300" cy="51497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3000" i="1" dirty="0">
                <a:latin typeface="+mn-lt"/>
                <a:cs typeface="Arial" panose="020B0604020202020204" pitchFamily="34" charset="0"/>
              </a:rPr>
              <a:t>Topics addressed in presentations and moderated discussions:</a:t>
            </a:r>
          </a:p>
          <a:p>
            <a:pPr marL="514350" indent="-514350" algn="just" eaLnBrk="1" hangingPunct="1">
              <a:spcBef>
                <a:spcPts val="1200"/>
              </a:spcBef>
              <a:buFont typeface="+mj-lt"/>
              <a:buAutoNum type="arabicPeriod"/>
            </a:pPr>
            <a:r>
              <a:rPr lang="en-AU" sz="3000" dirty="0">
                <a:latin typeface="+mn-lt"/>
                <a:cs typeface="Arial" panose="020B0604020202020204" pitchFamily="34" charset="0"/>
              </a:rPr>
              <a:t>Objectives of the transition phase</a:t>
            </a:r>
          </a:p>
          <a:p>
            <a:pPr marL="514350" indent="-514350" algn="just" eaLnBrk="1" hangingPunct="1">
              <a:spcBef>
                <a:spcPts val="600"/>
              </a:spcBef>
              <a:buFont typeface="+mj-lt"/>
              <a:buAutoNum type="arabicPeriod"/>
            </a:pPr>
            <a:r>
              <a:rPr lang="en-AU" sz="3000" dirty="0">
                <a:latin typeface="+mn-lt"/>
                <a:cs typeface="Arial" panose="020B0604020202020204" pitchFamily="34" charset="0"/>
              </a:rPr>
              <a:t>Urban contamination scenario: </a:t>
            </a:r>
            <a:r>
              <a:rPr lang="en-US" sz="3000" dirty="0">
                <a:latin typeface="+mn-lt"/>
                <a:cs typeface="Arial" panose="020B0604020202020204" pitchFamily="34" charset="0"/>
              </a:rPr>
              <a:t>hypothetical accident at </a:t>
            </a:r>
            <a:r>
              <a:rPr lang="en-US" sz="3000" dirty="0" err="1">
                <a:latin typeface="+mn-lt"/>
                <a:cs typeface="Arial" panose="020B0604020202020204" pitchFamily="34" charset="0"/>
              </a:rPr>
              <a:t>Doel</a:t>
            </a:r>
            <a:r>
              <a:rPr lang="en-US" sz="3000" dirty="0">
                <a:latin typeface="+mn-lt"/>
                <a:cs typeface="Arial" panose="020B0604020202020204" pitchFamily="34" charset="0"/>
              </a:rPr>
              <a:t> </a:t>
            </a:r>
            <a:r>
              <a:rPr lang="en-US" sz="3000" dirty="0" err="1">
                <a:latin typeface="+mn-lt"/>
                <a:cs typeface="Arial" panose="020B0604020202020204" pitchFamily="34" charset="0"/>
              </a:rPr>
              <a:t>NPP</a:t>
            </a:r>
            <a:r>
              <a:rPr lang="en-US" sz="3000" dirty="0">
                <a:latin typeface="+mn-lt"/>
                <a:cs typeface="Arial" panose="020B0604020202020204" pitchFamily="34" charset="0"/>
              </a:rPr>
              <a:t>, with  countermeasures required  in a limited part of Antwerp.</a:t>
            </a:r>
            <a:r>
              <a:rPr lang="en-AU" sz="3000" dirty="0">
                <a:latin typeface="+mn-lt"/>
                <a:cs typeface="Arial" panose="020B0604020202020204" pitchFamily="34" charset="0"/>
              </a:rPr>
              <a:t> </a:t>
            </a:r>
          </a:p>
          <a:p>
            <a:pPr marL="514350" indent="-514350" algn="just" eaLnBrk="1" hangingPunct="1">
              <a:spcBef>
                <a:spcPts val="600"/>
              </a:spcBef>
              <a:buFont typeface="+mj-lt"/>
              <a:buAutoNum type="arabicPeriod"/>
            </a:pPr>
            <a:r>
              <a:rPr lang="en-AU" sz="3000" dirty="0">
                <a:latin typeface="+mn-lt"/>
                <a:cs typeface="Arial" panose="020B0604020202020204" pitchFamily="34" charset="0"/>
              </a:rPr>
              <a:t>Lessons learned from Fukushima.</a:t>
            </a:r>
          </a:p>
          <a:p>
            <a:pPr marL="514350" indent="-514350" algn="just" eaLnBrk="1" hangingPunct="1">
              <a:spcBef>
                <a:spcPts val="600"/>
              </a:spcBef>
              <a:buFont typeface="+mj-lt"/>
              <a:buAutoNum type="arabicPeriod"/>
            </a:pPr>
            <a:r>
              <a:rPr lang="en-AU" sz="3000" dirty="0">
                <a:latin typeface="+mn-lt"/>
                <a:cs typeface="Arial" panose="020B0604020202020204" pitchFamily="34" charset="0"/>
              </a:rPr>
              <a:t>Preliminary results of a Delphi study conducted within CONFIDENCE.</a:t>
            </a:r>
          </a:p>
          <a:p>
            <a:pPr marL="514350" indent="-514350" algn="just" eaLnBrk="1" hangingPunct="1">
              <a:spcBef>
                <a:spcPts val="600"/>
              </a:spcBef>
              <a:buFont typeface="+mj-lt"/>
              <a:buAutoNum type="arabicPeriod"/>
            </a:pPr>
            <a:r>
              <a:rPr lang="en-AU" sz="3000" dirty="0">
                <a:latin typeface="+mn-lt"/>
                <a:cs typeface="Arial" panose="020B0604020202020204" pitchFamily="34" charset="0"/>
              </a:rPr>
              <a:t>Moderated discussion on uncertainties.</a:t>
            </a:r>
            <a:endParaRPr lang="nl-BE" sz="3200" dirty="0">
              <a:latin typeface="+mn-lt"/>
              <a:cs typeface="Arial" panose="020B0604020202020204" pitchFamily="34" charset="0"/>
            </a:endParaRPr>
          </a:p>
        </p:txBody>
      </p:sp>
      <p:sp>
        <p:nvSpPr>
          <p:cNvPr id="66" name="Text Box 12"/>
          <p:cNvSpPr txBox="1">
            <a:spLocks noChangeArrowheads="1"/>
          </p:cNvSpPr>
          <p:nvPr/>
        </p:nvSpPr>
        <p:spPr bwMode="auto">
          <a:xfrm>
            <a:off x="1596390" y="32577120"/>
            <a:ext cx="27249120" cy="2379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3000" dirty="0">
                <a:latin typeface="+mn-lt"/>
                <a:cs typeface="Arial" panose="020B0604020202020204" pitchFamily="34" charset="0"/>
              </a:rPr>
              <a:t>Mitigation of the aforementioned uncertainties can be achieved to a certain extent through the development and operation of a stakeholder network in the preparedness phase. This network will include all stakeholders involved in the case of a nuclear or radiological emergency. The network is envisioned to carry out various activities to reduce these uncertainties, including knowledge sharing to reduce social and economic uncertainties, and organisation of campaigns to design plans, for example for radiological measurements in the transition phase. The sustainability of this network is however questioned, more specifically the willingness of stakeholders to be involved in a continuous manner. </a:t>
            </a:r>
          </a:p>
        </p:txBody>
      </p:sp>
      <p:sp>
        <p:nvSpPr>
          <p:cNvPr id="67" name="Text Box 12"/>
          <p:cNvSpPr txBox="1">
            <a:spLocks noChangeArrowheads="1"/>
          </p:cNvSpPr>
          <p:nvPr/>
        </p:nvSpPr>
        <p:spPr bwMode="auto">
          <a:xfrm>
            <a:off x="1691640" y="36901470"/>
            <a:ext cx="27249120" cy="2072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marL="457200" indent="-457200">
              <a:buFont typeface="Arial" panose="020B0604020202020204" pitchFamily="34" charset="0"/>
              <a:buChar char="•"/>
            </a:pPr>
            <a:r>
              <a:rPr lang="en-GB" sz="3000" dirty="0">
                <a:latin typeface="+mn-lt"/>
                <a:cs typeface="Arial" panose="020B0604020202020204" pitchFamily="34" charset="0"/>
              </a:rPr>
              <a:t>Answering the question how decisions will be taken in the transition phase is challenging; specifically the question concerning finding a balance between various perspectives, willingness to participate, and timing remains.</a:t>
            </a:r>
          </a:p>
          <a:p>
            <a:pPr marL="457200" indent="-457200">
              <a:spcBef>
                <a:spcPts val="1200"/>
              </a:spcBef>
              <a:buFont typeface="Arial" panose="020B0604020202020204" pitchFamily="34" charset="0"/>
              <a:buChar char="•"/>
            </a:pPr>
            <a:r>
              <a:rPr lang="en-GB" sz="3000" dirty="0">
                <a:latin typeface="+mn-lt"/>
                <a:cs typeface="Arial" panose="020B0604020202020204" pitchFamily="34" charset="0"/>
              </a:rPr>
              <a:t>Most uncertainties, with the exception of scientific uncertainties, can be addressed starting in the preparedness phase by creating a solid ground to build on during the transition phase, i.e. the development and implementation of a stakeholder panel. </a:t>
            </a:r>
            <a:endParaRPr lang="en-US" sz="3000" dirty="0">
              <a:latin typeface="+mn-lt"/>
              <a:cs typeface="Arial" panose="020B0604020202020204" pitchFamily="34" charset="0"/>
            </a:endParaRPr>
          </a:p>
        </p:txBody>
      </p:sp>
      <p:pic>
        <p:nvPicPr>
          <p:cNvPr id="32" name="Imagen 4"/>
          <p:cNvPicPr/>
          <p:nvPr/>
        </p:nvPicPr>
        <p:blipFill>
          <a:blip r:embed="rId6">
            <a:extLst>
              <a:ext uri="{28A0092B-C50C-407E-A947-70E740481C1C}">
                <a14:useLocalDpi xmlns:a14="http://schemas.microsoft.com/office/drawing/2010/main"/>
              </a:ext>
            </a:extLst>
          </a:blip>
          <a:srcRect/>
          <a:stretch>
            <a:fillRect/>
          </a:stretch>
        </p:blipFill>
        <p:spPr bwMode="auto">
          <a:xfrm>
            <a:off x="22342647" y="458953"/>
            <a:ext cx="6311306" cy="2246669"/>
          </a:xfrm>
          <a:prstGeom prst="rect">
            <a:avLst/>
          </a:prstGeom>
          <a:noFill/>
        </p:spPr>
      </p:pic>
      <p:pic>
        <p:nvPicPr>
          <p:cNvPr id="35" name="Grafik 2"/>
          <p:cNvPicPr/>
          <p:nvPr/>
        </p:nvPicPr>
        <p:blipFill>
          <a:blip r:embed="rId7">
            <a:extLst>
              <a:ext uri="{28A0092B-C50C-407E-A947-70E740481C1C}">
                <a14:useLocalDpi xmlns:a14="http://schemas.microsoft.com/office/drawing/2010/main"/>
              </a:ext>
            </a:extLst>
          </a:blip>
          <a:stretch>
            <a:fillRect/>
          </a:stretch>
        </p:blipFill>
        <p:spPr>
          <a:xfrm>
            <a:off x="22343069" y="2819118"/>
            <a:ext cx="5591822" cy="1675956"/>
          </a:xfrm>
          <a:prstGeom prst="rect">
            <a:avLst/>
          </a:prstGeom>
        </p:spPr>
      </p:pic>
      <p:sp>
        <p:nvSpPr>
          <p:cNvPr id="2" name="BlokTextu 1"/>
          <p:cNvSpPr txBox="1"/>
          <p:nvPr/>
        </p:nvSpPr>
        <p:spPr>
          <a:xfrm>
            <a:off x="27934891" y="3025935"/>
            <a:ext cx="2240729" cy="1200329"/>
          </a:xfrm>
          <a:prstGeom prst="rect">
            <a:avLst/>
          </a:prstGeom>
          <a:noFill/>
        </p:spPr>
        <p:txBody>
          <a:bodyPr wrap="square" rtlCol="0">
            <a:spAutoFit/>
          </a:bodyPr>
          <a:lstStyle/>
          <a:p>
            <a:r>
              <a:rPr lang="en-US" b="1" dirty="0">
                <a:solidFill>
                  <a:schemeClr val="accent2"/>
                </a:solidFill>
                <a:latin typeface="Arial Narrow" panose="020B0606020202030204" pitchFamily="34" charset="0"/>
                <a:cs typeface="Aharoni" panose="02010803020104030203" pitchFamily="2" charset="-79"/>
              </a:rPr>
              <a:t>Wp4</a:t>
            </a:r>
            <a:endParaRPr lang="sk-SK" b="1" dirty="0">
              <a:solidFill>
                <a:schemeClr val="accent2"/>
              </a:solidFill>
              <a:latin typeface="Arial Narrow" panose="020B0606020202030204" pitchFamily="34" charset="0"/>
              <a:cs typeface="Aharoni" panose="02010803020104030203" pitchFamily="2" charset="-79"/>
            </a:endParaRPr>
          </a:p>
        </p:txBody>
      </p:sp>
      <p:pic>
        <p:nvPicPr>
          <p:cNvPr id="36" name="Picture 488"/>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1443779" y="1509773"/>
            <a:ext cx="3959225" cy="2474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76200" algn="ctr">
                <a:solidFill>
                  <a:srgbClr val="00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 name="Picture 4" descr="image003"/>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23552784" y="10109689"/>
            <a:ext cx="4824536" cy="311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TextBox 48"/>
          <p:cNvSpPr txBox="1"/>
          <p:nvPr/>
        </p:nvSpPr>
        <p:spPr>
          <a:xfrm>
            <a:off x="1516380" y="14716738"/>
            <a:ext cx="7200032" cy="553998"/>
          </a:xfrm>
          <a:prstGeom prst="rect">
            <a:avLst/>
          </a:prstGeom>
          <a:noFill/>
        </p:spPr>
        <p:txBody>
          <a:bodyPr wrap="square" rtlCol="0">
            <a:spAutoFit/>
          </a:bodyPr>
          <a:lstStyle/>
          <a:p>
            <a:pPr algn="l"/>
            <a:r>
              <a:rPr lang="en-AU" sz="3000" b="1" dirty="0">
                <a:solidFill>
                  <a:srgbClr val="4AA0B1"/>
                </a:solidFill>
                <a:latin typeface="Arial" panose="020B0604020202020204" pitchFamily="34" charset="0"/>
                <a:cs typeface="Arial" panose="020B0604020202020204" pitchFamily="34" charset="0"/>
              </a:rPr>
              <a:t>Scenario-based stakeholder workshop</a:t>
            </a:r>
          </a:p>
        </p:txBody>
      </p:sp>
      <p:pic>
        <p:nvPicPr>
          <p:cNvPr id="50" name="Picture 49"/>
          <p:cNvPicPr>
            <a:picLocks noChangeAspect="1"/>
          </p:cNvPicPr>
          <p:nvPr/>
        </p:nvPicPr>
        <p:blipFill>
          <a:blip r:embed="rId10"/>
          <a:stretch>
            <a:fillRect/>
          </a:stretch>
        </p:blipFill>
        <p:spPr>
          <a:xfrm>
            <a:off x="10821181" y="14263344"/>
            <a:ext cx="8051537" cy="5701277"/>
          </a:xfrm>
          <a:prstGeom prst="rect">
            <a:avLst/>
          </a:prstGeom>
        </p:spPr>
      </p:pic>
      <p:sp>
        <p:nvSpPr>
          <p:cNvPr id="53" name="TextBox 52"/>
          <p:cNvSpPr txBox="1"/>
          <p:nvPr/>
        </p:nvSpPr>
        <p:spPr>
          <a:xfrm>
            <a:off x="11064393" y="20210027"/>
            <a:ext cx="9536858" cy="523220"/>
          </a:xfrm>
          <a:prstGeom prst="rect">
            <a:avLst/>
          </a:prstGeom>
          <a:noFill/>
        </p:spPr>
        <p:txBody>
          <a:bodyPr wrap="square" rtlCol="0">
            <a:spAutoFit/>
          </a:bodyPr>
          <a:lstStyle/>
          <a:p>
            <a:r>
              <a:rPr lang="en-GB" sz="2800" b="1" dirty="0">
                <a:latin typeface="+mn-lt"/>
                <a:cs typeface="Segoe UI" panose="020B0502040204020203" pitchFamily="34" charset="0"/>
              </a:rPr>
              <a:t>Scenario data: Total Cs-137 deposition (</a:t>
            </a:r>
            <a:r>
              <a:rPr lang="en-GB" sz="2800" b="1" dirty="0" err="1">
                <a:latin typeface="+mn-lt"/>
                <a:cs typeface="Segoe UI" panose="020B0502040204020203" pitchFamily="34" charset="0"/>
              </a:rPr>
              <a:t>Bq</a:t>
            </a:r>
            <a:r>
              <a:rPr lang="en-GB" sz="2800" b="1" dirty="0">
                <a:latin typeface="+mn-lt"/>
                <a:cs typeface="Segoe UI" panose="020B0502040204020203" pitchFamily="34" charset="0"/>
              </a:rPr>
              <a:t>/</a:t>
            </a:r>
            <a:r>
              <a:rPr lang="en-GB" sz="2800" b="1" dirty="0" err="1">
                <a:latin typeface="+mn-lt"/>
                <a:cs typeface="Segoe UI" panose="020B0502040204020203" pitchFamily="34" charset="0"/>
              </a:rPr>
              <a:t>m</a:t>
            </a:r>
            <a:r>
              <a:rPr lang="en-GB" sz="2800" b="1" baseline="30000" dirty="0" err="1">
                <a:latin typeface="+mn-lt"/>
                <a:cs typeface="Segoe UI" panose="020B0502040204020203" pitchFamily="34" charset="0"/>
              </a:rPr>
              <a:t>2</a:t>
            </a:r>
            <a:r>
              <a:rPr lang="en-GB" sz="2800" b="1" dirty="0">
                <a:latin typeface="+mn-lt"/>
                <a:cs typeface="Segoe UI" panose="020B0502040204020203" pitchFamily="34" charset="0"/>
              </a:rPr>
              <a:t>)</a:t>
            </a:r>
            <a:endParaRPr lang="en-GB" sz="2800" dirty="0">
              <a:latin typeface="+mn-lt"/>
              <a:cs typeface="Segoe UI" panose="020B0502040204020203" pitchFamily="34" charset="0"/>
            </a:endParaRPr>
          </a:p>
        </p:txBody>
      </p:sp>
      <p:sp>
        <p:nvSpPr>
          <p:cNvPr id="55" name="TextBox 54"/>
          <p:cNvSpPr txBox="1"/>
          <p:nvPr/>
        </p:nvSpPr>
        <p:spPr>
          <a:xfrm>
            <a:off x="19550483" y="15673126"/>
            <a:ext cx="8384408" cy="4662815"/>
          </a:xfrm>
          <a:prstGeom prst="rect">
            <a:avLst/>
          </a:prstGeom>
          <a:noFill/>
        </p:spPr>
        <p:txBody>
          <a:bodyPr wrap="square" rtlCol="0">
            <a:spAutoFit/>
          </a:bodyPr>
          <a:lstStyle/>
          <a:p>
            <a:pPr marL="457200" indent="-457200" algn="just" eaLnBrk="1" hangingPunct="1">
              <a:buFont typeface="Arial" panose="020B0604020202020204" pitchFamily="34" charset="0"/>
              <a:buChar char="•"/>
            </a:pPr>
            <a:r>
              <a:rPr lang="en-US" sz="3000" b="1" i="1" dirty="0">
                <a:solidFill>
                  <a:srgbClr val="4AA0B1"/>
                </a:solidFill>
                <a:latin typeface="+mn-lt"/>
                <a:cs typeface="Arial" panose="020B0604020202020204" pitchFamily="34" charset="0"/>
              </a:rPr>
              <a:t>Scientific uncertainties</a:t>
            </a:r>
            <a:r>
              <a:rPr lang="en-US" sz="3000" dirty="0">
                <a:solidFill>
                  <a:srgbClr val="4AA0B1"/>
                </a:solidFill>
                <a:latin typeface="+mn-lt"/>
                <a:cs typeface="Arial" panose="020B0604020202020204" pitchFamily="34" charset="0"/>
              </a:rPr>
              <a:t> </a:t>
            </a:r>
            <a:r>
              <a:rPr lang="en-US" sz="3000" dirty="0">
                <a:latin typeface="+mn-lt"/>
                <a:cs typeface="Arial" panose="020B0604020202020204" pitchFamily="34" charset="0"/>
              </a:rPr>
              <a:t>relate for instance to the reliability of model calculations or the effectiveness of recovery options to reduce external dose to the population.</a:t>
            </a:r>
          </a:p>
          <a:p>
            <a:pPr marL="457200" indent="-457200" algn="just" eaLnBrk="1" hangingPunct="1">
              <a:spcBef>
                <a:spcPts val="1800"/>
              </a:spcBef>
              <a:buFont typeface="Arial" panose="020B0604020202020204" pitchFamily="34" charset="0"/>
              <a:buChar char="•"/>
            </a:pPr>
            <a:r>
              <a:rPr lang="en-US" sz="3000" b="1" i="1" dirty="0">
                <a:solidFill>
                  <a:srgbClr val="4AA0B1"/>
                </a:solidFill>
                <a:latin typeface="+mn-lt"/>
                <a:cs typeface="Arial" panose="020B0604020202020204" pitchFamily="34" charset="0"/>
              </a:rPr>
              <a:t>Societal uncertainties </a:t>
            </a:r>
            <a:r>
              <a:rPr lang="en-US" sz="3000" dirty="0">
                <a:latin typeface="+mn-lt"/>
                <a:cs typeface="Arial" panose="020B0604020202020204" pitchFamily="34" charset="0"/>
              </a:rPr>
              <a:t>stem from broader issues such as balancing the social and technical factors when taking decisions about recovery options.</a:t>
            </a:r>
          </a:p>
          <a:p>
            <a:pPr algn="just" eaLnBrk="1" hangingPunct="1"/>
            <a:endParaRPr lang="nl-BE" dirty="0">
              <a:latin typeface="Arial" panose="020B0604020202020204" pitchFamily="34" charset="0"/>
              <a:cs typeface="Arial" panose="020B0604020202020204" pitchFamily="34" charset="0"/>
            </a:endParaRPr>
          </a:p>
        </p:txBody>
      </p:sp>
      <p:sp>
        <p:nvSpPr>
          <p:cNvPr id="56" name="TextBox 55"/>
          <p:cNvSpPr txBox="1"/>
          <p:nvPr/>
        </p:nvSpPr>
        <p:spPr>
          <a:xfrm>
            <a:off x="20097317" y="14716738"/>
            <a:ext cx="8280003" cy="553998"/>
          </a:xfrm>
          <a:prstGeom prst="rect">
            <a:avLst/>
          </a:prstGeom>
          <a:noFill/>
        </p:spPr>
        <p:txBody>
          <a:bodyPr wrap="square" rtlCol="0">
            <a:spAutoFit/>
          </a:bodyPr>
          <a:lstStyle/>
          <a:p>
            <a:pPr algn="l"/>
            <a:r>
              <a:rPr lang="en-AU" sz="3000" b="1" dirty="0">
                <a:solidFill>
                  <a:srgbClr val="4AA0B1"/>
                </a:solidFill>
                <a:latin typeface="Arial" panose="020B0604020202020204" pitchFamily="34" charset="0"/>
                <a:cs typeface="Arial" panose="020B0604020202020204" pitchFamily="34" charset="0"/>
              </a:rPr>
              <a:t>Scientific and societal uncertainties</a:t>
            </a:r>
          </a:p>
        </p:txBody>
      </p:sp>
      <p:sp>
        <p:nvSpPr>
          <p:cNvPr id="57" name="Text Box 12"/>
          <p:cNvSpPr txBox="1">
            <a:spLocks noChangeArrowheads="1"/>
          </p:cNvSpPr>
          <p:nvPr/>
        </p:nvSpPr>
        <p:spPr bwMode="auto">
          <a:xfrm>
            <a:off x="2308157" y="22321057"/>
            <a:ext cx="8384408" cy="4734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endParaRPr lang="en-AU" sz="3000" b="1" dirty="0">
              <a:solidFill>
                <a:srgbClr val="007DC3"/>
              </a:solidFill>
              <a:latin typeface="Arial" panose="020B0604020202020204" pitchFamily="34" charset="0"/>
              <a:cs typeface="Arial" panose="020B0604020202020204" pitchFamily="34" charset="0"/>
            </a:endParaRPr>
          </a:p>
          <a:p>
            <a:pPr algn="just" eaLnBrk="1" hangingPunct="1"/>
            <a:r>
              <a:rPr lang="en-AU" sz="3000" b="1" dirty="0">
                <a:solidFill>
                  <a:srgbClr val="4AA0B1"/>
                </a:solidFill>
                <a:latin typeface="Arial" panose="020B0604020202020204" pitchFamily="34" charset="0"/>
                <a:cs typeface="Arial" panose="020B0604020202020204" pitchFamily="34" charset="0"/>
              </a:rPr>
              <a:t>Environmental uncertainties</a:t>
            </a:r>
          </a:p>
          <a:p>
            <a:pPr algn="just" eaLnBrk="1" hangingPunct="1"/>
            <a:endParaRPr lang="en-AU" sz="3000" dirty="0">
              <a:latin typeface="Arial" panose="020B0604020202020204" pitchFamily="34" charset="0"/>
              <a:cs typeface="Arial" panose="020B0604020202020204" pitchFamily="34" charset="0"/>
            </a:endParaRPr>
          </a:p>
          <a:p>
            <a:pPr marL="457200" indent="-457200" algn="l">
              <a:buFont typeface="Arial" panose="020B0604020202020204" pitchFamily="34" charset="0"/>
              <a:buChar char="•"/>
            </a:pPr>
            <a:r>
              <a:rPr lang="en-GB" sz="3000" dirty="0">
                <a:latin typeface="+mn-lt"/>
                <a:cs typeface="Arial" panose="020B0604020202020204" pitchFamily="34" charset="0"/>
              </a:rPr>
              <a:t>Uncertainty about whether there is an acceptable level of contamination.</a:t>
            </a:r>
          </a:p>
          <a:p>
            <a:pPr marL="457200" indent="-457200" algn="l">
              <a:spcBef>
                <a:spcPts val="1200"/>
              </a:spcBef>
              <a:buFont typeface="Arial" panose="020B0604020202020204" pitchFamily="34" charset="0"/>
              <a:buChar char="•"/>
            </a:pPr>
            <a:r>
              <a:rPr lang="en-GB" sz="3000" dirty="0">
                <a:latin typeface="+mn-lt"/>
                <a:cs typeface="Arial" panose="020B0604020202020204" pitchFamily="34" charset="0"/>
              </a:rPr>
              <a:t>Uncertainty about the types of waste and the temporary storage of this waste. </a:t>
            </a:r>
          </a:p>
          <a:p>
            <a:pPr lvl="1">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59" name="Text Box 12"/>
          <p:cNvSpPr txBox="1">
            <a:spLocks noChangeArrowheads="1"/>
          </p:cNvSpPr>
          <p:nvPr/>
        </p:nvSpPr>
        <p:spPr bwMode="auto">
          <a:xfrm>
            <a:off x="2436006" y="25959984"/>
            <a:ext cx="8385175" cy="4380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endParaRPr lang="en-AU" sz="3000" b="1" dirty="0">
              <a:solidFill>
                <a:srgbClr val="007DC3"/>
              </a:solidFill>
              <a:latin typeface="Arial" panose="020B0604020202020204" pitchFamily="34" charset="0"/>
              <a:cs typeface="Arial" panose="020B0604020202020204" pitchFamily="34" charset="0"/>
            </a:endParaRPr>
          </a:p>
          <a:p>
            <a:pPr algn="just" eaLnBrk="1" hangingPunct="1"/>
            <a:r>
              <a:rPr lang="en-AU" sz="3000" b="1" dirty="0">
                <a:solidFill>
                  <a:srgbClr val="4AA0B1"/>
                </a:solidFill>
                <a:latin typeface="Arial" panose="020B0604020202020204" pitchFamily="34" charset="0"/>
                <a:cs typeface="Arial" panose="020B0604020202020204" pitchFamily="34" charset="0"/>
              </a:rPr>
              <a:t>Social uncertainties</a:t>
            </a:r>
          </a:p>
          <a:p>
            <a:pPr algn="just" eaLnBrk="1" hangingPunct="1"/>
            <a:endParaRPr lang="en-AU" sz="3000" b="1" dirty="0">
              <a:solidFill>
                <a:srgbClr val="007DC3"/>
              </a:solidFill>
              <a:latin typeface="Arial" panose="020B0604020202020204" pitchFamily="34" charset="0"/>
              <a:cs typeface="Arial" panose="020B0604020202020204" pitchFamily="34" charset="0"/>
            </a:endParaRPr>
          </a:p>
          <a:p>
            <a:pPr marL="457200" indent="-457200" algn="l">
              <a:buFont typeface="Arial" panose="020B0604020202020204" pitchFamily="34" charset="0"/>
              <a:buChar char="•"/>
            </a:pPr>
            <a:r>
              <a:rPr lang="en-GB" sz="3000" dirty="0">
                <a:latin typeface="+mn-lt"/>
                <a:cs typeface="Arial" panose="020B0604020202020204" pitchFamily="34" charset="0"/>
              </a:rPr>
              <a:t>Uncertainty about willingness to take certain actions in an emergency, uncertainty about the willingness to return, or willingness to house people from affected areas after relocation.</a:t>
            </a:r>
          </a:p>
          <a:p>
            <a:pPr marL="457200" indent="-457200" algn="l">
              <a:spcBef>
                <a:spcPts val="1200"/>
              </a:spcBef>
              <a:buFont typeface="Arial" panose="020B0604020202020204" pitchFamily="34" charset="0"/>
              <a:buChar char="•"/>
            </a:pPr>
            <a:r>
              <a:rPr lang="en-GB" sz="3000" dirty="0">
                <a:latin typeface="+mn-lt"/>
                <a:cs typeface="Arial" panose="020B0604020202020204" pitchFamily="34" charset="0"/>
              </a:rPr>
              <a:t>Uncertainty about the inclusion of stakeholders in the preparedness phase.</a:t>
            </a:r>
          </a:p>
        </p:txBody>
      </p:sp>
      <p:sp>
        <p:nvSpPr>
          <p:cNvPr id="60" name="Text Box 12"/>
          <p:cNvSpPr txBox="1">
            <a:spLocks noChangeArrowheads="1"/>
          </p:cNvSpPr>
          <p:nvPr/>
        </p:nvSpPr>
        <p:spPr bwMode="auto">
          <a:xfrm>
            <a:off x="11692622" y="22320118"/>
            <a:ext cx="8280400" cy="2441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endParaRPr lang="en-AU" sz="3000" b="1" dirty="0">
              <a:solidFill>
                <a:srgbClr val="007DC3"/>
              </a:solidFill>
              <a:latin typeface="Arial" panose="020B0604020202020204" pitchFamily="34" charset="0"/>
              <a:cs typeface="Arial" panose="020B0604020202020204" pitchFamily="34" charset="0"/>
            </a:endParaRPr>
          </a:p>
          <a:p>
            <a:pPr algn="just" eaLnBrk="1" hangingPunct="1"/>
            <a:r>
              <a:rPr lang="en-AU" sz="3000" b="1" dirty="0">
                <a:solidFill>
                  <a:srgbClr val="4AA0B1"/>
                </a:solidFill>
                <a:latin typeface="Arial" panose="020B0604020202020204" pitchFamily="34" charset="0"/>
                <a:cs typeface="Arial" panose="020B0604020202020204" pitchFamily="34" charset="0"/>
              </a:rPr>
              <a:t>Economic uncertainties</a:t>
            </a:r>
          </a:p>
          <a:p>
            <a:pPr algn="just" eaLnBrk="1" hangingPunct="1"/>
            <a:endParaRPr lang="en-AU" sz="3000" b="1" dirty="0">
              <a:solidFill>
                <a:srgbClr val="007DC3"/>
              </a:solidFill>
              <a:latin typeface="Arial" panose="020B0604020202020204" pitchFamily="34" charset="0"/>
              <a:cs typeface="Arial" panose="020B0604020202020204" pitchFamily="34" charset="0"/>
            </a:endParaRPr>
          </a:p>
          <a:p>
            <a:pPr marL="457200" indent="-457200" algn="just" eaLnBrk="1" hangingPunct="1">
              <a:buFont typeface="Arial" pitchFamily="34" charset="0"/>
              <a:buChar char="•"/>
            </a:pPr>
            <a:r>
              <a:rPr lang="en-GB" sz="3000" dirty="0">
                <a:latin typeface="+mn-lt"/>
                <a:cs typeface="Arial" panose="020B0604020202020204" pitchFamily="34" charset="0"/>
              </a:rPr>
              <a:t>Uncertainty about who will pay for compensations</a:t>
            </a:r>
            <a:r>
              <a:rPr lang="en-GB" sz="3200" dirty="0">
                <a:latin typeface="+mn-lt"/>
                <a:cs typeface="Arial" panose="020B0604020202020204" pitchFamily="34" charset="0"/>
              </a:rPr>
              <a:t>.</a:t>
            </a:r>
            <a:endParaRPr lang="en-GB" sz="3200" dirty="0">
              <a:solidFill>
                <a:schemeClr val="tx1">
                  <a:lumMod val="50000"/>
                  <a:lumOff val="50000"/>
                </a:schemeClr>
              </a:solidFill>
              <a:latin typeface="+mn-lt"/>
              <a:cs typeface="Arial" panose="020B0604020202020204" pitchFamily="34" charset="0"/>
            </a:endParaRPr>
          </a:p>
        </p:txBody>
      </p:sp>
      <p:sp>
        <p:nvSpPr>
          <p:cNvPr id="61" name="Text Box 12"/>
          <p:cNvSpPr txBox="1">
            <a:spLocks noChangeArrowheads="1"/>
          </p:cNvSpPr>
          <p:nvPr/>
        </p:nvSpPr>
        <p:spPr bwMode="auto">
          <a:xfrm>
            <a:off x="11692622" y="24644265"/>
            <a:ext cx="8280400" cy="6073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endParaRPr lang="en-AU" sz="3000" b="1" dirty="0">
              <a:solidFill>
                <a:srgbClr val="007DC3"/>
              </a:solidFill>
              <a:latin typeface="Arial" panose="020B0604020202020204" pitchFamily="34" charset="0"/>
              <a:cs typeface="Arial" panose="020B0604020202020204" pitchFamily="34" charset="0"/>
            </a:endParaRPr>
          </a:p>
          <a:p>
            <a:pPr algn="just" eaLnBrk="1" hangingPunct="1"/>
            <a:r>
              <a:rPr lang="en-AU" sz="3000" b="1" dirty="0">
                <a:solidFill>
                  <a:srgbClr val="4AA0B1"/>
                </a:solidFill>
                <a:latin typeface="+mn-lt"/>
                <a:cs typeface="Arial" panose="020B0604020202020204" pitchFamily="34" charset="0"/>
              </a:rPr>
              <a:t>Uncertainties related to human health and safety</a:t>
            </a:r>
          </a:p>
          <a:p>
            <a:pPr algn="just" eaLnBrk="1" hangingPunct="1"/>
            <a:endParaRPr lang="en-AU" sz="3000" b="1" dirty="0">
              <a:solidFill>
                <a:srgbClr val="007DC3"/>
              </a:solidFill>
              <a:latin typeface="+mn-lt"/>
              <a:cs typeface="Arial" panose="020B0604020202020204" pitchFamily="34" charset="0"/>
            </a:endParaRPr>
          </a:p>
          <a:p>
            <a:pPr marL="457200" indent="-457200" algn="l">
              <a:buFont typeface="Arial" panose="020B0604020202020204" pitchFamily="34" charset="0"/>
              <a:buChar char="•"/>
            </a:pPr>
            <a:r>
              <a:rPr lang="en-GB" sz="3000" dirty="0">
                <a:latin typeface="+mn-lt"/>
                <a:cs typeface="Arial" panose="020B0604020202020204" pitchFamily="34" charset="0"/>
              </a:rPr>
              <a:t>Uncertainty about willingness to participate of both emergency responders and persons involved in decontamination works.</a:t>
            </a:r>
          </a:p>
          <a:p>
            <a:pPr marL="457200" indent="-457200" algn="l">
              <a:spcBef>
                <a:spcPts val="1200"/>
              </a:spcBef>
              <a:buFont typeface="Arial" panose="020B0604020202020204" pitchFamily="34" charset="0"/>
              <a:buChar char="•"/>
            </a:pPr>
            <a:r>
              <a:rPr lang="en-GB" sz="3000" dirty="0">
                <a:latin typeface="+mn-lt"/>
                <a:cs typeface="Arial" panose="020B0604020202020204" pitchFamily="34" charset="0"/>
              </a:rPr>
              <a:t>Uncertainty about how will one survive with their family if they cannot go in the affected  area, and don’t have their house.</a:t>
            </a:r>
          </a:p>
          <a:p>
            <a:pPr marL="457200" indent="-457200" algn="l">
              <a:spcBef>
                <a:spcPts val="1200"/>
              </a:spcBef>
              <a:buFont typeface="Arial" panose="020B0604020202020204" pitchFamily="34" charset="0"/>
              <a:buChar char="•"/>
            </a:pPr>
            <a:r>
              <a:rPr lang="en-GB" sz="3000" dirty="0">
                <a:latin typeface="+mn-lt"/>
                <a:cs typeface="Arial" panose="020B0604020202020204" pitchFamily="34" charset="0"/>
              </a:rPr>
              <a:t>Uncertainty about the effects of low doses.</a:t>
            </a:r>
          </a:p>
          <a:p>
            <a:pPr marL="457200" indent="-457200" algn="l">
              <a:spcBef>
                <a:spcPts val="1200"/>
              </a:spcBef>
              <a:buFont typeface="Arial" panose="020B0604020202020204" pitchFamily="34" charset="0"/>
              <a:buChar char="•"/>
            </a:pPr>
            <a:r>
              <a:rPr lang="en-GB" sz="3000" dirty="0">
                <a:latin typeface="+mn-lt"/>
                <a:cs typeface="Arial" panose="020B0604020202020204" pitchFamily="34" charset="0"/>
              </a:rPr>
              <a:t>Uncertainty about how to deal with stress and other mental health consequences.</a:t>
            </a:r>
            <a:endParaRPr lang="en-AU" sz="3000" dirty="0">
              <a:latin typeface="+mn-lt"/>
              <a:cs typeface="Arial" panose="020B0604020202020204" pitchFamily="34" charset="0"/>
            </a:endParaRPr>
          </a:p>
        </p:txBody>
      </p:sp>
      <p:sp>
        <p:nvSpPr>
          <p:cNvPr id="68" name="Text Box 12"/>
          <p:cNvSpPr txBox="1">
            <a:spLocks noChangeArrowheads="1"/>
          </p:cNvSpPr>
          <p:nvPr/>
        </p:nvSpPr>
        <p:spPr bwMode="auto">
          <a:xfrm>
            <a:off x="20374360" y="22387514"/>
            <a:ext cx="8280400" cy="4380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endParaRPr lang="en-AU" sz="3000" b="1" dirty="0">
              <a:solidFill>
                <a:srgbClr val="007DC3"/>
              </a:solidFill>
              <a:latin typeface="Arial" panose="020B0604020202020204" pitchFamily="34" charset="0"/>
              <a:cs typeface="Arial" panose="020B0604020202020204" pitchFamily="34" charset="0"/>
            </a:endParaRPr>
          </a:p>
          <a:p>
            <a:pPr algn="just" eaLnBrk="1" hangingPunct="1"/>
            <a:r>
              <a:rPr lang="en-AU" sz="3000" b="1" dirty="0">
                <a:solidFill>
                  <a:srgbClr val="4AA0B1"/>
                </a:solidFill>
                <a:latin typeface="+mn-lt"/>
                <a:cs typeface="Arial" panose="020B0604020202020204" pitchFamily="34" charset="0"/>
              </a:rPr>
              <a:t>Uncertainties related to governance</a:t>
            </a:r>
          </a:p>
          <a:p>
            <a:pPr algn="just" eaLnBrk="1" hangingPunct="1"/>
            <a:endParaRPr lang="en-AU" sz="3000" b="1" dirty="0">
              <a:solidFill>
                <a:srgbClr val="007DC3"/>
              </a:solidFill>
              <a:latin typeface="+mn-lt"/>
              <a:cs typeface="Arial" panose="020B0604020202020204" pitchFamily="34" charset="0"/>
            </a:endParaRPr>
          </a:p>
          <a:p>
            <a:pPr marL="457200" indent="-457200" algn="l">
              <a:buFont typeface="Arial" panose="020B0604020202020204" pitchFamily="34" charset="0"/>
              <a:buChar char="•"/>
            </a:pPr>
            <a:r>
              <a:rPr lang="en-GB" sz="3000" dirty="0">
                <a:latin typeface="+mn-lt"/>
                <a:cs typeface="Arial" panose="020B0604020202020204" pitchFamily="34" charset="0"/>
              </a:rPr>
              <a:t>Uncertainty on whether a balance can be found concerning the timing of decisions.</a:t>
            </a:r>
          </a:p>
          <a:p>
            <a:pPr marL="457200" indent="-457200" algn="l">
              <a:spcBef>
                <a:spcPts val="1200"/>
              </a:spcBef>
              <a:buFont typeface="Arial" panose="020B0604020202020204" pitchFamily="34" charset="0"/>
              <a:buChar char="•"/>
            </a:pPr>
            <a:r>
              <a:rPr lang="en-GB" sz="3000" dirty="0">
                <a:latin typeface="+mn-lt"/>
                <a:cs typeface="Arial" panose="020B0604020202020204" pitchFamily="34" charset="0"/>
              </a:rPr>
              <a:t>Uncertainty about finding an equilibrium between economic, social and ethical aspects.</a:t>
            </a:r>
          </a:p>
          <a:p>
            <a:pPr marL="457200" indent="-457200" algn="l">
              <a:buFont typeface="Arial" panose="020B0604020202020204" pitchFamily="34" charset="0"/>
              <a:buChar char="•"/>
            </a:pPr>
            <a:endParaRPr lang="en-GB" sz="3000" i="1" dirty="0">
              <a:solidFill>
                <a:schemeClr val="tx1">
                  <a:lumMod val="50000"/>
                  <a:lumOff val="50000"/>
                </a:schemeClr>
              </a:solidFill>
              <a:latin typeface="Arial" panose="020B0604020202020204" pitchFamily="34" charset="0"/>
              <a:cs typeface="Arial" panose="020B0604020202020204" pitchFamily="34" charset="0"/>
            </a:endParaRPr>
          </a:p>
          <a:p>
            <a:pPr lvl="1" algn="l">
              <a:buFont typeface="Arial" panose="020B0604020202020204" pitchFamily="34" charset="0"/>
              <a:buChar char="•"/>
            </a:pPr>
            <a:endParaRPr lang="en-GB" sz="3000" i="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70" name="Text Box 12"/>
          <p:cNvSpPr txBox="1">
            <a:spLocks noChangeArrowheads="1"/>
          </p:cNvSpPr>
          <p:nvPr/>
        </p:nvSpPr>
        <p:spPr bwMode="auto">
          <a:xfrm>
            <a:off x="20708937" y="26244911"/>
            <a:ext cx="8280400" cy="391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endParaRPr lang="en-AU" sz="3000" b="1" dirty="0">
              <a:solidFill>
                <a:srgbClr val="007DC3"/>
              </a:solidFill>
              <a:latin typeface="Arial" panose="020B0604020202020204" pitchFamily="34" charset="0"/>
              <a:cs typeface="Arial" panose="020B0604020202020204" pitchFamily="34" charset="0"/>
            </a:endParaRPr>
          </a:p>
          <a:p>
            <a:pPr algn="just" eaLnBrk="1" hangingPunct="1"/>
            <a:r>
              <a:rPr lang="en-AU" sz="3000" b="1" dirty="0">
                <a:solidFill>
                  <a:srgbClr val="4AA0B1"/>
                </a:solidFill>
                <a:latin typeface="+mn-lt"/>
                <a:cs typeface="Arial" panose="020B0604020202020204" pitchFamily="34" charset="0"/>
              </a:rPr>
              <a:t>Other types of uncertainties</a:t>
            </a:r>
          </a:p>
          <a:p>
            <a:pPr algn="just" eaLnBrk="1" hangingPunct="1"/>
            <a:endParaRPr lang="en-AU" sz="3000" b="1" dirty="0">
              <a:solidFill>
                <a:srgbClr val="007DC3"/>
              </a:solidFill>
              <a:latin typeface="+mn-lt"/>
              <a:cs typeface="Arial" panose="020B0604020202020204" pitchFamily="34" charset="0"/>
            </a:endParaRPr>
          </a:p>
          <a:p>
            <a:pPr marL="457200" indent="-457200" algn="l">
              <a:buFont typeface="Arial" panose="020B0604020202020204" pitchFamily="34" charset="0"/>
              <a:buChar char="•"/>
            </a:pPr>
            <a:r>
              <a:rPr lang="en-GB" sz="3000" dirty="0">
                <a:latin typeface="+mn-lt"/>
                <a:cs typeface="Arial" panose="020B0604020202020204" pitchFamily="34" charset="0"/>
              </a:rPr>
              <a:t>Uncertainty about whether there will be enough knowledge to take decisions in the transition phase.</a:t>
            </a:r>
          </a:p>
          <a:p>
            <a:pPr marL="457200" indent="-457200" algn="l">
              <a:spcBef>
                <a:spcPts val="1200"/>
              </a:spcBef>
              <a:buFont typeface="Arial" panose="020B0604020202020204" pitchFamily="34" charset="0"/>
              <a:buChar char="•"/>
            </a:pPr>
            <a:r>
              <a:rPr lang="en-GB" sz="3000" dirty="0">
                <a:latin typeface="+mn-lt"/>
                <a:cs typeface="Arial" panose="020B0604020202020204" pitchFamily="34" charset="0"/>
              </a:rPr>
              <a:t>Uncertainty about the difference between communication and stakeholder involvement</a:t>
            </a:r>
            <a:r>
              <a:rPr lang="en-GB" sz="30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4157707726"/>
      </p:ext>
    </p:extLst>
  </p:cSld>
  <p:clrMapOvr>
    <a:masterClrMapping/>
  </p:clrMapOvr>
</p:sld>
</file>

<file path=ppt/theme/theme1.xml><?xml version="1.0" encoding="utf-8"?>
<a:theme xmlns:a="http://schemas.openxmlformats.org/drawingml/2006/main" name="CONCERT">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NCERT" id="{9E37ED38-8528-4622-97B5-E50A59913621}" vid="{C3144AF8-E3B1-46BB-B32C-B5F65E8202C5}"/>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52E699366340D41B67FD2BA5630CCCF" ma:contentTypeVersion="2" ma:contentTypeDescription="Create a new document." ma:contentTypeScope="" ma:versionID="ed1a82d24d7aba30fd19252522c0df27">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58AB0E6-98C7-4B58-8655-14DD63DE92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F72D18AD-630F-4686-B02D-DE0845F6EADE}">
  <ds:schemaRef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www.w3.org/XML/1998/namespace"/>
    <ds:schemaRef ds:uri="http://purl.org/dc/dcmitype/"/>
  </ds:schemaRefs>
</ds:datastoreItem>
</file>

<file path=customXml/itemProps3.xml><?xml version="1.0" encoding="utf-8"?>
<ds:datastoreItem xmlns:ds="http://schemas.openxmlformats.org/officeDocument/2006/customXml" ds:itemID="{A1A6463A-878E-44C1-A208-01170601C76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1645</TotalTime>
  <Pages>22</Pages>
  <Words>790</Words>
  <Application>Microsoft Macintosh PowerPoint</Application>
  <PresentationFormat>Personnalisé</PresentationFormat>
  <Paragraphs>68</Paragraphs>
  <Slides>1</Slides>
  <Notes>0</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1</vt:i4>
      </vt:variant>
    </vt:vector>
  </HeadingPairs>
  <TitlesOfParts>
    <vt:vector size="11" baseType="lpstr">
      <vt:lpstr>Aharoni</vt:lpstr>
      <vt:lpstr>Arial Narrow</vt:lpstr>
      <vt:lpstr>Interstate-Regular</vt:lpstr>
      <vt:lpstr>Times New Roman</vt:lpstr>
      <vt:lpstr>Calibri</vt:lpstr>
      <vt:lpstr>Arial</vt:lpstr>
      <vt:lpstr>Wingdings</vt:lpstr>
      <vt:lpstr>CenturyGothic-Bold</vt:lpstr>
      <vt:lpstr>Segoe UI</vt:lpstr>
      <vt:lpstr>CONCERT</vt:lpstr>
      <vt:lpstr>Présentation PowerPoint</vt:lpstr>
    </vt:vector>
  </TitlesOfParts>
  <Company>SCK-CEN</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Van Oudheusden Michiel</dc:creator>
  <cp:lastModifiedBy>Eymeric Lafranque</cp:lastModifiedBy>
  <cp:revision>221</cp:revision>
  <cp:lastPrinted>2019-10-29T13:55:29Z</cp:lastPrinted>
  <dcterms:created xsi:type="dcterms:W3CDTF">2017-11-13T09:28:55Z</dcterms:created>
  <dcterms:modified xsi:type="dcterms:W3CDTF">2019-12-11T14:03:09Z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exandriaPath">
    <vt:lpwstr/>
  </property>
  <property fmtid="{D5CDD505-2E9C-101B-9397-08002B2CF9AE}" pid="3" name="ContentTypeId">
    <vt:lpwstr>0x010100452E699366340D41B67FD2BA5630CCCF</vt:lpwstr>
  </property>
</Properties>
</file>